
<file path=[Content_Types].xml><?xml version="1.0" encoding="utf-8"?>
<Types xmlns="http://schemas.openxmlformats.org/package/2006/content-types">
  <Default Extension="xml" ContentType="application/vnd.openxmlformats-package.core-properties+xml"/>
  <Default Extension="png" ContentType="image/png"/>
  <Default Extension="rels" ContentType="application/vnd.openxmlformats-package.relationships+xml"/>
  <Override PartName="/docProps/app.xml" ContentType="application/vnd.openxmlformats-officedocument.extended-properties+xml"/>
  <Override PartName="/ppt/presentation.xml" ContentType="application/vnd.openxmlformats-officedocument.presentationml.presentation.main+xml"/>
  <Override PartName="/ppt/theme/theme1.xml" ContentType="application/vnd.openxmlformats-officedocument.theme+xml"/>
  <Override PartName="/ppt/slideMasters/slideMaster1.xml" ContentType="application/vnd.openxmlformats-officedocument.presentationml.slideMaster+xml"/>
  <Override PartName="/ppt/slideMasters/theme/theme2.xml" ContentType="application/vnd.openxmlformats-officedocument.theme+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notesMasters/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slides/charts/chart1.xml" ContentType="application/vnd.openxmlformats-officedocument.drawingml.chart+xml"/>
  <Override PartName="/ppt/slides/charts/chart2.xml" ContentType="application/vnd.openxmlformats-officedocument.drawingml.chart+xml"/>
  <Override PartName="/ppt/notesSlides/notesSlide5.xml" ContentType="application/vnd.openxmlformats-officedocument.presentationml.notesSlide+xml"/>
  <Override PartName="/ppt/slides/slide6.xml" ContentType="application/vnd.openxmlformats-officedocument.presentationml.slide+xml"/>
  <Override PartName="/ppt/slides/charts/chart3.xml" ContentType="application/vnd.openxmlformats-officedocument.drawingml.chart+xml"/>
  <Override PartName="/ppt/notesSlides/notesSlide6.xml" ContentType="application/vnd.openxmlformats-officedocument.presentationml.notesSlide+xml"/>
  <Override PartName="/ppt/slides/slide7.xml" ContentType="application/vnd.openxmlformats-officedocument.presentationml.slide+xml"/>
  <Override PartName="/ppt/slides/charts/chart4.xml" ContentType="application/vnd.openxmlformats-officedocument.drawingml.chart+xml"/>
  <Override PartName="/ppt/notesSlides/notesSlide7.xml" ContentType="application/vnd.openxmlformats-officedocument.presentationml.notesSlide+xml"/>
  <Override PartName="/ppt/slides/slide8.xml" ContentType="application/vnd.openxmlformats-officedocument.presentationml.slide+xml"/>
  <Override PartName="/ppt/slides/charts/chart5.xml" ContentType="application/vnd.openxmlformats-officedocument.drawingml.chart+xml"/>
  <Override PartName="/ppt/notesSlides/notesSlide8.xml" ContentType="application/vnd.openxmlformats-officedocument.presentationml.notesSlide+xml"/>
  <Override PartName="/ppt/slides/slide9.xml" ContentType="application/vnd.openxmlformats-officedocument.presentationml.slide+xml"/>
  <Override PartName="/ppt/slides/charts/chart6.xml" ContentType="application/vnd.openxmlformats-officedocument.drawingml.chart+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slides/charts/chart7.xml" ContentType="application/vnd.openxmlformats-officedocument.drawingml.chart+xml"/>
  <Override PartName="/ppt/notesSlides/notesSlide12.xml" ContentType="application/vnd.openxmlformats-officedocument.presentationml.notesSlide+xml"/>
  <Override PartName="/ppt/slides/slide13.xml" ContentType="application/vnd.openxmlformats-officedocument.presentationml.slide+xml"/>
  <Override PartName="/ppt/slides/charts/chart8.xml" ContentType="application/vnd.openxmlformats-officedocument.drawingml.chart+xml"/>
  <Override PartName="/ppt/notesSlides/notesSlide13.xml" ContentType="application/vnd.openxmlformats-officedocument.presentationml.notesSlide+xml"/>
  <Override PartName="/ppt/slides/slide14.xml" ContentType="application/vnd.openxmlformats-officedocument.presentationml.slide+xml"/>
  <Override PartName="/ppt/slides/charts/chart9.xml" ContentType="application/vnd.openxmlformats-officedocument.drawingml.chart+xml"/>
  <Override PartName="/ppt/notesSlides/notesSlide14.xml" ContentType="application/vnd.openxmlformats-officedocument.presentationml.notesSlide+xml"/>
  <Override PartName="/ppt/slides/slide15.xml" ContentType="application/vnd.openxmlformats-officedocument.presentationml.slide+xml"/>
  <Override PartName="/ppt/notesSlides/notesSlide15.xml" ContentType="application/vnd.openxmlformats-officedocument.presentationml.notesSlide+xml"/>
</Types>
</file>

<file path=_rels/.rels>&#65279;<?xml version="1.0" encoding="utf-8"?><Relationships xmlns="http://schemas.openxmlformats.org/package/2006/relationships"><Relationship Type="http://schemas.openxmlformats.org/package/2006/relationships/metadata/core-properties" Target="/docProps/core.xml" Id="Rc047c7c6d450462d" /><Relationship Type="http://schemas.openxmlformats.org/officeDocument/2006/relationships/extended-properties" Target="/docProps/app.xml" Id="R9afc8b922ae641ce" /><Relationship Type="http://schemas.openxmlformats.org/officeDocument/2006/relationships/officeDocument" Target="/ppt/presentation.xml" Id="R225e55175056414f" /></Relationships>
</file>

<file path=ppt/presentation.xml><?xml version="1.0" encoding="utf-8"?>
<p:presentation xmlns:p="http://schemas.openxmlformats.org/presentationml/2006/main">
  <p:sldMasterIdLst>
    <p:sldMasterId xmlns:r="http://schemas.openxmlformats.org/officeDocument/2006/relationships" id="2147483648" r:id="R1a166a40678840e4"/>
  </p:sldMasterIdLst>
  <p:notesMasterIdLst>
    <p:notesMasterId xmlns:r="http://schemas.openxmlformats.org/officeDocument/2006/relationships" r:id="R06817c797cff4225"/>
  </p:notesMasterIdLst>
  <p:sldIdLst>
    <p:sldId xmlns:r="http://schemas.openxmlformats.org/officeDocument/2006/relationships" id="256" r:id="Rd2035a9518a6402c"/>
    <p:sldId xmlns:r="http://schemas.openxmlformats.org/officeDocument/2006/relationships" id="257" r:id="Re1d46704109a427f"/>
    <p:sldId xmlns:r="http://schemas.openxmlformats.org/officeDocument/2006/relationships" id="258" r:id="R0d2bddb50cc546ec"/>
    <p:sldId xmlns:r="http://schemas.openxmlformats.org/officeDocument/2006/relationships" id="259" r:id="Re23dd60a49ea401e"/>
    <p:sldId xmlns:r="http://schemas.openxmlformats.org/officeDocument/2006/relationships" id="260" r:id="R37eb1fad309e4a5a"/>
    <p:sldId xmlns:r="http://schemas.openxmlformats.org/officeDocument/2006/relationships" id="261" r:id="R79450f25974145b7"/>
    <p:sldId xmlns:r="http://schemas.openxmlformats.org/officeDocument/2006/relationships" id="262" r:id="Rbc9c5e0ce5d14c18"/>
    <p:sldId xmlns:r="http://schemas.openxmlformats.org/officeDocument/2006/relationships" id="263" r:id="R4000bc08b7b14775"/>
    <p:sldId xmlns:r="http://schemas.openxmlformats.org/officeDocument/2006/relationships" id="264" r:id="R2c9062ab41fa4ac0"/>
    <p:sldId xmlns:r="http://schemas.openxmlformats.org/officeDocument/2006/relationships" id="265" r:id="Rd21dcb5213474bec"/>
    <p:sldId xmlns:r="http://schemas.openxmlformats.org/officeDocument/2006/relationships" id="266" r:id="R3bb029ca3a4549fd"/>
    <p:sldId xmlns:r="http://schemas.openxmlformats.org/officeDocument/2006/relationships" id="267" r:id="R74c02e0f5d5a443d"/>
    <p:sldId xmlns:r="http://schemas.openxmlformats.org/officeDocument/2006/relationships" id="268" r:id="R936d6e7f38fc44ba"/>
    <p:sldId xmlns:r="http://schemas.openxmlformats.org/officeDocument/2006/relationships" id="269" r:id="Rd489d5f6554a4490"/>
    <p:sldId xmlns:r="http://schemas.openxmlformats.org/officeDocument/2006/relationships" id="270" r:id="Ra0d369f6b2ac420a"/>
  </p:sldIdLst>
  <p:sldSz cx="12192000" cy="6858000"/>
  <p:notesSz cx="6858000" cy="9144000"/>
</p:presentation>
</file>

<file path=ppt/presProps.xml><?xml version="1.0" encoding="utf-8"?>
<p:presentationPr xmlns:p="http://schemas.openxmlformats.org/presentationml/2006/main">
  <p:extLst>
    <p:ext xmlns:p14="http://schemas.microsoft.com/office/powerpoint/2010/main" uri="{E76CE94A-603C-4142-B9EB-6D1370010A27}">
      <p14:discardImageEditData val="0"/>
    </p:ext>
    <p:ext xmlns:p14="http://schemas.microsoft.com/office/powerpoint/2010/main" uri="{D31A062A-798A-4329-ABDD-BBA856620510}">
      <p14:defaultImageDpi val="32767"/>
    </p:ext>
    <p:ext xmlns:p15="http://schemas.microsoft.com/office/powerpoint/2012/main" uri="{FD5EFAAD-0ECE-453E-9831-46B23BE46B34}">
      <p15:chartTrackingRefBased val="1"/>
    </p:ext>
  </p:extLst>
</p:presentationPr>
</file>

<file path=ppt/tableStyles.xml><?xml version="1.0" encoding="utf-8"?>
<a:tblStyleLst xmlns:a="http://schemas.openxmlformats.org/drawingml/2006/main" def="{5C22544A-7EE6-4342-B048-85BDC9FD1C3A}"/>
</file>

<file path=ppt/_rels/presentation.xml.rels>&#65279;<?xml version="1.0" encoding="utf-8"?><Relationships xmlns="http://schemas.openxmlformats.org/package/2006/relationships"><Relationship Type="http://schemas.openxmlformats.org/officeDocument/2006/relationships/theme" Target="/ppt/theme/theme1.xml" Id="Rb8854f3eddd247ea" /><Relationship Type="http://schemas.openxmlformats.org/officeDocument/2006/relationships/slideMaster" Target="/ppt/slideMasters/slideMaster1.xml" Id="R1a166a40678840e4" /><Relationship Type="http://schemas.openxmlformats.org/officeDocument/2006/relationships/notesMaster" Target="/ppt/notesMasters/notesMaster1.xml" Id="R06817c797cff4225" /><Relationship Type="http://schemas.openxmlformats.org/officeDocument/2006/relationships/presProps" Target="/ppt/presProps.xml" Id="R357a4d41b98e419a" /><Relationship Type="http://schemas.openxmlformats.org/officeDocument/2006/relationships/tableStyles" Target="/ppt/tableStyles.xml" Id="R0bf5b3df425e47fa" /><Relationship Type="http://schemas.openxmlformats.org/officeDocument/2006/relationships/slide" Target="/ppt/slides/slide1.xml" Id="Rd2035a9518a6402c" /><Relationship Type="http://schemas.openxmlformats.org/officeDocument/2006/relationships/slide" Target="/ppt/slides/slide2.xml" Id="Re1d46704109a427f" /><Relationship Type="http://schemas.openxmlformats.org/officeDocument/2006/relationships/slide" Target="/ppt/slides/slide3.xml" Id="R0d2bddb50cc546ec" /><Relationship Type="http://schemas.openxmlformats.org/officeDocument/2006/relationships/slide" Target="/ppt/slides/slide4.xml" Id="Re23dd60a49ea401e" /><Relationship Type="http://schemas.openxmlformats.org/officeDocument/2006/relationships/slide" Target="/ppt/slides/slide5.xml" Id="R37eb1fad309e4a5a" /><Relationship Type="http://schemas.openxmlformats.org/officeDocument/2006/relationships/slide" Target="/ppt/slides/slide6.xml" Id="R79450f25974145b7" /><Relationship Type="http://schemas.openxmlformats.org/officeDocument/2006/relationships/slide" Target="/ppt/slides/slide7.xml" Id="Rbc9c5e0ce5d14c18" /><Relationship Type="http://schemas.openxmlformats.org/officeDocument/2006/relationships/slide" Target="/ppt/slides/slide8.xml" Id="R4000bc08b7b14775" /><Relationship Type="http://schemas.openxmlformats.org/officeDocument/2006/relationships/slide" Target="/ppt/slides/slide9.xml" Id="R2c9062ab41fa4ac0" /><Relationship Type="http://schemas.openxmlformats.org/officeDocument/2006/relationships/slide" Target="/ppt/slides/slide10.xml" Id="Rd21dcb5213474bec" /><Relationship Type="http://schemas.openxmlformats.org/officeDocument/2006/relationships/slide" Target="/ppt/slides/slide11.xml" Id="R3bb029ca3a4549fd" /><Relationship Type="http://schemas.openxmlformats.org/officeDocument/2006/relationships/slide" Target="/ppt/slides/slide12.xml" Id="R74c02e0f5d5a443d" /><Relationship Type="http://schemas.openxmlformats.org/officeDocument/2006/relationships/slide" Target="/ppt/slides/slide13.xml" Id="R936d6e7f38fc44ba" /><Relationship Type="http://schemas.openxmlformats.org/officeDocument/2006/relationships/slide" Target="/ppt/slides/slide14.xml" Id="Rd489d5f6554a4490" /><Relationship Type="http://schemas.openxmlformats.org/officeDocument/2006/relationships/slide" Target="/ppt/slides/slide15.xml" Id="Ra0d369f6b2ac420a" /></Relationships>
</file>

<file path=ppt/notesMasters/_rels/notesMaster1.xml.rels>&#65279;<?xml version="1.0" encoding="utf-8"?><Relationships xmlns="http://schemas.openxmlformats.org/package/2006/relationships"><Relationship Type="http://schemas.openxmlformats.org/officeDocument/2006/relationships/theme" Target="/ppt/notesMasters/theme/theme3.xml" Id="R7dbfed2b5eca4ab7" /></Relationships>
</file>

<file path=ppt/notesMasters/notesMaster1.xml><?xml version="1.0" encoding="utf-8"?>
<p:notesMaster xmlns:p="http://schemas.openxmlformats.org/presentationml/2006/main">
  <p:cSld>
    <p:bg>
      <p:bgRef idx="1001">
        <a:schemeClr xmlns:a="http://schemas.openxmlformats.org/drawingml/2006/main" val="bg1"/>
      </p:bgRef>
    </p:bg>
    <p:spTree>
      <p:nvGrpSpPr>
        <p:cNvPr id="1" name=""/>
        <p:cNvGrpSpPr/>
        <p:nvPr/>
      </p:nvGrpSpPr>
      <p:grpSpPr>
        <a:xfrm xmlns:a="http://schemas.openxmlformats.org/drawingml/2006/main"/>
      </p:grpSpPr>
      <p:sp>
        <p:nvSpPr>
          <p:cNvPr id="2" name="Header Placeholder"/>
          <p:cNvSpPr/>
          <p:nvPr>
            <p:ph type="hdr" sz="quarter"/>
          </p:nvPr>
        </p:nvSpPr>
        <p:spPr>
          <a:prstGeom xmlns:a="http://schemas.openxmlformats.org/drawingml/2006/main" prst="rect">
            <a:avLst/>
          </a:prstGeom>
        </p:spPr>
        <p:txBody>
          <a:bodyPr xmlns:a="http://schemas.openxmlformats.org/drawingml/2006/main"/>
          <a:lstStyle xmlns:a="http://schemas.openxmlformats.org/drawingml/2006/main"/>
          <a:p xmlns:a="http://schemas.openxmlformats.org/drawingml/2006/main"/>
        </p:txBody>
      </p:sp>
      <p:sp>
        <p:nvSpPr>
          <p:cNvPr id="3" name="Date Placeholder"/>
          <p:cNvSpPr/>
          <p:nvPr>
            <p:ph type="dt" sz="quarter" idx="1"/>
          </p:nvPr>
        </p:nvSpPr>
        <p:spPr>
          <a:prstGeom xmlns:a="http://schemas.openxmlformats.org/drawingml/2006/main" prst="rect">
            <a:avLst/>
          </a:prstGeom>
        </p:spPr>
        <p:txBody>
          <a:bodyPr xmlns:a="http://schemas.openxmlformats.org/drawingml/2006/main"/>
          <a:lstStyle xmlns:a="http://schemas.openxmlformats.org/drawingml/2006/main"/>
          <a:p xmlns:a="http://schemas.openxmlformats.org/drawingml/2006/main"/>
        </p:txBody>
      </p:sp>
      <p:sp>
        <p:nvSpPr>
          <p:cNvPr id="4" name="Slide Image Placeholder"/>
          <p:cNvSpPr/>
          <p:nvPr>
            <p:ph type="sldImg" idx="2"/>
          </p:nvPr>
        </p:nvSpPr>
        <p:spPr>
          <a:prstGeom xmlns:a="http://schemas.openxmlformats.org/drawingml/2006/main" prst="rect">
            <a:avLst/>
          </a:prstGeom>
        </p:spPr>
        <p:txBody>
          <a:bodyPr xmlns:a="http://schemas.openxmlformats.org/drawingml/2006/main"/>
          <a:lstStyle xmlns:a="http://schemas.openxmlformats.org/drawingml/2006/main"/>
          <a:p xmlns:a="http://schemas.openxmlformats.org/drawingml/2006/main"/>
        </p:txBody>
      </p:sp>
      <p:sp>
        <p:nvSpPr>
          <p:cNvPr id="5" name="Notes Placeholder"/>
          <p:cNvSpPr/>
          <p:nvPr>
            <p:ph type="body" sz="quarter" idx="3"/>
          </p:nvPr>
        </p:nvSpPr>
        <p:spPr>
          <a:prstGeom xmlns:a="http://schemas.openxmlformats.org/drawingml/2006/main" prst="rect">
            <a:avLst/>
          </a:prstGeom>
        </p:spPr>
        <p:txBody>
          <a:bodyPr xmlns:a="http://schemas.openxmlformats.org/drawingml/2006/main"/>
          <a:lstStyle xmlns:a="http://schemas.openxmlformats.org/drawingml/2006/main"/>
          <a:p xmlns:a="http://schemas.openxmlformats.org/drawingml/2006/main"/>
        </p:txBody>
      </p:sp>
      <p:sp>
        <p:nvSpPr>
          <p:cNvPr id="6" name="Footer Placeholder"/>
          <p:cNvSpPr/>
          <p:nvPr>
            <p:ph type="ftr" sz="quarter" idx="4"/>
          </p:nvPr>
        </p:nvSpPr>
        <p:spPr>
          <a:prstGeom xmlns:a="http://schemas.openxmlformats.org/drawingml/2006/main" prst="rect">
            <a:avLst/>
          </a:prstGeom>
        </p:spPr>
        <p:txBody>
          <a:bodyPr xmlns:a="http://schemas.openxmlformats.org/drawingml/2006/main"/>
          <a:lstStyle xmlns:a="http://schemas.openxmlformats.org/drawingml/2006/main"/>
          <a:p xmlns:a="http://schemas.openxmlformats.org/drawingml/2006/main"/>
        </p:txBody>
      </p:sp>
      <p:sp>
        <p:nvSpPr>
          <p:cNvPr id="7" name="Slide Number Placeholder"/>
          <p:cNvSpPr/>
          <p:nvPr>
            <p:ph type="sldNum" sz="quarter" idx="5"/>
          </p:nvPr>
        </p:nvSpPr>
        <p:spPr>
          <a:prstGeom xmlns:a="http://schemas.openxmlformats.org/drawingml/2006/main" prst="rect">
            <a:avLst/>
          </a:prstGeom>
        </p:spPr>
        <p:txBody>
          <a:bodyPr xmlns:a="http://schemas.openxmlformats.org/drawingml/2006/main"/>
          <a:lstStyle xmlns:a="http://schemas.openxmlformats.org/drawingml/2006/main"/>
          <a:p xmlns:a="http://schemas.openxmlformats.org/drawingml/2006/main"/>
        </p:txBody>
      </p:sp>
    </p:spTree>
  </p:cSld>
  <p:clrMap bg1="lt1" tx1="dk1" bg2="lt2" tx2="dk2" accent1="accent1" accent2="accent2" accent3="accent3" accent4="accent4" accent5="accent5" accent6="accent6" hlink="hlink" folHlink="folHlink"/>
  <p:notesStyle>
    <a:lvl1pPr xmlns:a="http://schemas.openxmlformats.org/drawingml/2006/main" marL="0" algn="l" defTabSz="914400" rtl="0" eaLnBrk="1" latinLnBrk="0" hangingPunct="1">
      <a:defRPr sz="1200" kern="1200"/>
    </a:lvl1pPr>
  </p:notesStyle>
</p:notesMaster>
</file>

<file path=ppt/notesMasters/theme/theme3.xml><?xml version="1.0" encoding="utf-8"?>
<a:theme xmlns:a="http://schemas.openxmlformats.org/drawingml/2006/main" name="ChatGPT">
  <a:themeElements>
    <a:clrScheme name="ChatGPT">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Light"/>
        <a:ea typeface="Calibri Light"/>
        <a:cs typeface="Calibri Light"/>
      </a:majorFont>
      <a:minorFont>
        <a:latin typeface="Calibri"/>
        <a:ea typeface="Calibri"/>
        <a:cs typeface="Calibri"/>
      </a:minorFont>
    </a:fontScheme>
    <a:fmtScheme name="ChatGPT">
      <a:fillStyleLst>
        <a:solidFill>
          <a:schemeClr val="phClr"/>
        </a:solidFill>
        <a:gradFill>
          <a:gsLst>
            <a:gs pos="0">
              <a:schemeClr val="phClr">
                <a:tint val="67000"/>
                <a:lumMod val="110000"/>
                <a:satMod val="105000"/>
              </a:schemeClr>
            </a:gs>
            <a:gs pos="50000">
              <a:schemeClr val="phClr">
                <a:tint val="73000"/>
                <a:lumMod val="105000"/>
                <a:satMod val="103000"/>
              </a:schemeClr>
            </a:gs>
            <a:gs pos="100000">
              <a:schemeClr val="phClr">
                <a:tint val="81000"/>
                <a:lumMod val="105000"/>
                <a:satMod val="109000"/>
              </a:schemeClr>
            </a:gs>
          </a:gsLst>
          <a:lin ang="5400000" scaled="0"/>
        </a:gradFill>
        <a:gradFill>
          <a:gsLst>
            <a:gs pos="0">
              <a:schemeClr val="phClr">
                <a:tint val="94000"/>
                <a:lumMod val="102000"/>
                <a:satMod val="103000"/>
              </a:schemeClr>
            </a:gs>
            <a:gs pos="50000">
              <a:schemeClr val="phClr">
                <a:shade val="100000"/>
                <a:lumMod val="100000"/>
                <a:satMod val="110000"/>
              </a:schemeClr>
            </a:gs>
            <a:gs pos="100000">
              <a:schemeClr val="phClr">
                <a:shade val="78000"/>
                <a:lumMod val="99000"/>
                <a:satMod val="120000"/>
              </a:schemeClr>
            </a:gs>
          </a:gsLst>
          <a:lin ang="5400000" scaled="0"/>
        </a:gradFill>
      </a:fillStyleLst>
      <a:lnStyleLst>
        <a:ln w="12700">
          <a:solidFill>
            <a:schemeClr val="phClr"/>
          </a:solidFill>
          <a:prstDash val="solid"/>
        </a:ln>
        <a:ln w="19050">
          <a:solidFill>
            <a:schemeClr val="phClr"/>
          </a:solidFill>
          <a:prstDash val="solid"/>
        </a:ln>
        <a:ln w="25400">
          <a:solidFill>
            <a:schemeClr val="phClr"/>
          </a:solidFill>
          <a:prstDash val="solid"/>
        </a:ln>
      </a:lnStyleLst>
      <a:effectStyleLst>
        <a:effectStyle>
          <a:effectLst/>
        </a:effectStyle>
        <a:effectStyle>
          <a:effectLst/>
        </a:effectStyle>
        <a:effectStyle>
          <a:effectLst>
            <a:outerShdw blurRad="57150" dist="19050" dir="5400000">
              <a:srgbClr val="000000">
                <a:alpha val="16000"/>
              </a:srgbClr>
            </a:outerShdw>
          </a:effectLst>
        </a:effectStyle>
        <a:effectStyle>
          <a:effectLst>
            <a:outerShdw blurRad="19050" dist="9525" dir="5400000">
              <a:srgbClr val="000000">
                <a:alpha val="6000"/>
              </a:srgbClr>
            </a:outerShdw>
          </a:effectLst>
        </a:effectStyle>
        <a:effectStyle>
          <a:effectLst>
            <a:outerShdw blurRad="28575" dist="9525" dir="5400000">
              <a:srgbClr val="000000">
                <a:alpha val="8000"/>
              </a:srgbClr>
            </a:outerShdw>
          </a:effectLst>
        </a:effectStyle>
        <a:effectStyle>
          <a:effectLst>
            <a:outerShdw blurRad="57150" dist="19050" dir="5400000">
              <a:srgbClr val="000000">
                <a:alpha val="10000"/>
              </a:srgbClr>
            </a:outerShdw>
          </a:effectLst>
        </a:effectStyle>
        <a:effectStyle>
          <a:effectLst>
            <a:outerShdw blurRad="114300" dist="38100" dir="5400000">
              <a:srgbClr val="000000">
                <a:alpha val="12000"/>
              </a:srgbClr>
            </a:outerShdw>
          </a:effectLst>
        </a:effectStyle>
        <a:effectStyle>
          <a:effectLst>
            <a:outerShdw blurRad="171450" dist="57150" dir="5400000">
              <a:srgbClr val="000000">
                <a:alpha val="16000"/>
              </a:srgbClr>
            </a:outerShdw>
          </a:effectLst>
        </a:effectStyle>
        <a:effectStyle>
          <a:effectLst>
            <a:outerShdw blurRad="266700" dist="95250" dir="5400000">
              <a:srgbClr val="000000">
                <a:alpha val="24000"/>
              </a:srgbClr>
            </a:outerShdw>
          </a:effectLst>
        </a:effectStyle>
      </a:effectStyleLst>
      <a:bgFillStyleLst>
        <a:solidFill>
          <a:schemeClr val="phClr"/>
        </a:solidFill>
        <a:solidFill>
          <a:schemeClr val="phClr">
            <a:tint val="95000"/>
            <a:satMod val="170000"/>
          </a:schemeClr>
        </a:solidFill>
        <a:gradFill>
          <a:gsLst>
            <a:gs pos="0">
              <a:schemeClr val="phClr">
                <a:tint val="93000"/>
                <a:shade val="98000"/>
                <a:lumMod val="102000"/>
                <a:satMod val="150000"/>
              </a:schemeClr>
            </a:gs>
            <a:gs pos="50000">
              <a:schemeClr val="phClr">
                <a:tint val="98000"/>
                <a:shade val="90000"/>
                <a:lumMod val="103000"/>
                <a:satMod val="130000"/>
              </a:schemeClr>
            </a:gs>
            <a:gs pos="100000">
              <a:schemeClr val="phClr">
                <a:shade val="63000"/>
                <a:satMod val="120000"/>
              </a:schemeClr>
            </a:gs>
          </a:gsLst>
          <a:lin ang="5400000" scaled="0"/>
        </a:gradFill>
      </a:bgFillStyleLst>
    </a:fmtScheme>
  </a:themeElements>
</a:theme>
</file>

<file path=ppt/notesSlides/_rels/notesSlide1.xml.rels>&#65279;<?xml version="1.0" encoding="utf-8"?><Relationships xmlns="http://schemas.openxmlformats.org/package/2006/relationships"><Relationship Type="http://schemas.openxmlformats.org/officeDocument/2006/relationships/slide" Target="/ppt/slides/slide1.xml" Id="Rf36440d246554e3b" /><Relationship Type="http://schemas.openxmlformats.org/officeDocument/2006/relationships/notesMaster" Target="/ppt/notesMasters/notesMaster1.xml" Id="R4bfb99ad80834180" /></Relationships>
</file>

<file path=ppt/notesSlides/_rels/notesSlide10.xml.rels>&#65279;<?xml version="1.0" encoding="utf-8"?><Relationships xmlns="http://schemas.openxmlformats.org/package/2006/relationships"><Relationship Type="http://schemas.openxmlformats.org/officeDocument/2006/relationships/slide" Target="/ppt/slides/slide10.xml" Id="R36baa79b1e6c41f5" /><Relationship Type="http://schemas.openxmlformats.org/officeDocument/2006/relationships/notesMaster" Target="/ppt/notesMasters/notesMaster1.xml" Id="Rcdc569b9f87848cd" /></Relationships>
</file>

<file path=ppt/notesSlides/_rels/notesSlide11.xml.rels>&#65279;<?xml version="1.0" encoding="utf-8"?><Relationships xmlns="http://schemas.openxmlformats.org/package/2006/relationships"><Relationship Type="http://schemas.openxmlformats.org/officeDocument/2006/relationships/slide" Target="/ppt/slides/slide11.xml" Id="R7cd7f9d0cb8e44ba" /><Relationship Type="http://schemas.openxmlformats.org/officeDocument/2006/relationships/notesMaster" Target="/ppt/notesMasters/notesMaster1.xml" Id="R6d9cb7cbaf8748cc" /></Relationships>
</file>

<file path=ppt/notesSlides/_rels/notesSlide12.xml.rels>&#65279;<?xml version="1.0" encoding="utf-8"?><Relationships xmlns="http://schemas.openxmlformats.org/package/2006/relationships"><Relationship Type="http://schemas.openxmlformats.org/officeDocument/2006/relationships/slide" Target="/ppt/slides/slide12.xml" Id="R38d08703848247ed" /><Relationship Type="http://schemas.openxmlformats.org/officeDocument/2006/relationships/notesMaster" Target="/ppt/notesMasters/notesMaster1.xml" Id="R82bcc2cab4d64a15" /></Relationships>
</file>

<file path=ppt/notesSlides/_rels/notesSlide13.xml.rels>&#65279;<?xml version="1.0" encoding="utf-8"?><Relationships xmlns="http://schemas.openxmlformats.org/package/2006/relationships"><Relationship Type="http://schemas.openxmlformats.org/officeDocument/2006/relationships/slide" Target="/ppt/slides/slide13.xml" Id="R319c5724ed8341fc" /><Relationship Type="http://schemas.openxmlformats.org/officeDocument/2006/relationships/notesMaster" Target="/ppt/notesMasters/notesMaster1.xml" Id="Re3f6cc7b7caa4cda" /></Relationships>
</file>

<file path=ppt/notesSlides/_rels/notesSlide14.xml.rels>&#65279;<?xml version="1.0" encoding="utf-8"?><Relationships xmlns="http://schemas.openxmlformats.org/package/2006/relationships"><Relationship Type="http://schemas.openxmlformats.org/officeDocument/2006/relationships/slide" Target="/ppt/slides/slide14.xml" Id="R1c339ec3cd2641cf" /><Relationship Type="http://schemas.openxmlformats.org/officeDocument/2006/relationships/notesMaster" Target="/ppt/notesMasters/notesMaster1.xml" Id="R6256409a2aab4551" /></Relationships>
</file>

<file path=ppt/notesSlides/_rels/notesSlide15.xml.rels>&#65279;<?xml version="1.0" encoding="utf-8"?><Relationships xmlns="http://schemas.openxmlformats.org/package/2006/relationships"><Relationship Type="http://schemas.openxmlformats.org/officeDocument/2006/relationships/slide" Target="/ppt/slides/slide15.xml" Id="R42186ead332b4f5b" /><Relationship Type="http://schemas.openxmlformats.org/officeDocument/2006/relationships/notesMaster" Target="/ppt/notesMasters/notesMaster1.xml" Id="Redbc35f59b44475a" /></Relationships>
</file>

<file path=ppt/notesSlides/_rels/notesSlide2.xml.rels>&#65279;<?xml version="1.0" encoding="utf-8"?><Relationships xmlns="http://schemas.openxmlformats.org/package/2006/relationships"><Relationship Type="http://schemas.openxmlformats.org/officeDocument/2006/relationships/slide" Target="/ppt/slides/slide2.xml" Id="R7b789567af3649c7" /><Relationship Type="http://schemas.openxmlformats.org/officeDocument/2006/relationships/notesMaster" Target="/ppt/notesMasters/notesMaster1.xml" Id="Rf59bbd0fb0e340d3" /></Relationships>
</file>

<file path=ppt/notesSlides/_rels/notesSlide3.xml.rels>&#65279;<?xml version="1.0" encoding="utf-8"?><Relationships xmlns="http://schemas.openxmlformats.org/package/2006/relationships"><Relationship Type="http://schemas.openxmlformats.org/officeDocument/2006/relationships/slide" Target="/ppt/slides/slide3.xml" Id="R7f085c6dee924c49" /><Relationship Type="http://schemas.openxmlformats.org/officeDocument/2006/relationships/notesMaster" Target="/ppt/notesMasters/notesMaster1.xml" Id="R5ea0c319fdd14406" /></Relationships>
</file>

<file path=ppt/notesSlides/_rels/notesSlide4.xml.rels>&#65279;<?xml version="1.0" encoding="utf-8"?><Relationships xmlns="http://schemas.openxmlformats.org/package/2006/relationships"><Relationship Type="http://schemas.openxmlformats.org/officeDocument/2006/relationships/slide" Target="/ppt/slides/slide4.xml" Id="R8a549e13364b420b" /><Relationship Type="http://schemas.openxmlformats.org/officeDocument/2006/relationships/notesMaster" Target="/ppt/notesMasters/notesMaster1.xml" Id="Rdc1b8604d90c4e10" /></Relationships>
</file>

<file path=ppt/notesSlides/_rels/notesSlide5.xml.rels>&#65279;<?xml version="1.0" encoding="utf-8"?><Relationships xmlns="http://schemas.openxmlformats.org/package/2006/relationships"><Relationship Type="http://schemas.openxmlformats.org/officeDocument/2006/relationships/slide" Target="/ppt/slides/slide5.xml" Id="Rfbb5df7c12684bf3" /><Relationship Type="http://schemas.openxmlformats.org/officeDocument/2006/relationships/notesMaster" Target="/ppt/notesMasters/notesMaster1.xml" Id="R195c46791c234b87" /></Relationships>
</file>

<file path=ppt/notesSlides/_rels/notesSlide6.xml.rels>&#65279;<?xml version="1.0" encoding="utf-8"?><Relationships xmlns="http://schemas.openxmlformats.org/package/2006/relationships"><Relationship Type="http://schemas.openxmlformats.org/officeDocument/2006/relationships/slide" Target="/ppt/slides/slide6.xml" Id="R41cdd0f685534169" /><Relationship Type="http://schemas.openxmlformats.org/officeDocument/2006/relationships/notesMaster" Target="/ppt/notesMasters/notesMaster1.xml" Id="R83139ded310b4df7" /></Relationships>
</file>

<file path=ppt/notesSlides/_rels/notesSlide7.xml.rels>&#65279;<?xml version="1.0" encoding="utf-8"?><Relationships xmlns="http://schemas.openxmlformats.org/package/2006/relationships"><Relationship Type="http://schemas.openxmlformats.org/officeDocument/2006/relationships/slide" Target="/ppt/slides/slide7.xml" Id="Rb4e3c1ff7a9b47ab" /><Relationship Type="http://schemas.openxmlformats.org/officeDocument/2006/relationships/notesMaster" Target="/ppt/notesMasters/notesMaster1.xml" Id="Rf0d13b13ae3f4e0e" /></Relationships>
</file>

<file path=ppt/notesSlides/_rels/notesSlide8.xml.rels>&#65279;<?xml version="1.0" encoding="utf-8"?><Relationships xmlns="http://schemas.openxmlformats.org/package/2006/relationships"><Relationship Type="http://schemas.openxmlformats.org/officeDocument/2006/relationships/slide" Target="/ppt/slides/slide8.xml" Id="R91411b6775cc47f5" /><Relationship Type="http://schemas.openxmlformats.org/officeDocument/2006/relationships/notesMaster" Target="/ppt/notesMasters/notesMaster1.xml" Id="R2778d8af7a904a44" /></Relationships>
</file>

<file path=ppt/notesSlides/_rels/notesSlide9.xml.rels>&#65279;<?xml version="1.0" encoding="utf-8"?><Relationships xmlns="http://schemas.openxmlformats.org/package/2006/relationships"><Relationship Type="http://schemas.openxmlformats.org/officeDocument/2006/relationships/slide" Target="/ppt/slides/slide9.xml" Id="Rff26a7b52bf8443b" /><Relationship Type="http://schemas.openxmlformats.org/officeDocument/2006/relationships/notesMaster" Target="/ppt/notesMasters/notesMaster1.xml" Id="R1ed59746e37443cb" /></Relationships>
</file>

<file path=ppt/notesSlides/notesSlide1.xml><?xml version="1.0" encoding="utf-8"?>
<p:notes xmlns:p="http://schemas.openxmlformats.org/presentationml/2006/main">
  <p:cSld>
    <p:spTree>
      <p:nvGrpSpPr>
        <p:cNvPr id="1" name=""/>
        <p:cNvGrpSpPr/>
        <p:nvPr/>
      </p:nvGrpSpPr>
      <p:grpSpPr>
        <a:xfrm xmlns:a="http://schemas.openxmlformats.org/drawingml/2006/main"/>
      </p:grpSpPr>
      <p:sp>
        <p:nvSpPr>
          <p:cNvPr id="2" name="Slide Image Placeholder 1"/>
          <p:cNvSpPr>
            <a:spLocks xmlns:a="http://schemas.openxmlformats.org/drawingml/2006/main" noGrp="1"/>
          </p:cNvSpPr>
          <p:nvPr>
            <p:ph type="sldImg" idx="0"/>
          </p:nvPr>
        </p:nvSpPr>
        <p:spPr/>
      </p:sp>
      <p:sp>
        <p:nvSpPr>
          <p:cNvPr id="3" name="Notes Placeholder 2"/>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a:r>
              <a:t>The title sounds like three metaphors in a trench coat. By the end, every word will be literal.</a:t>
            </a:r>
          </a:p>
          <a:p xmlns:a="http://schemas.openxmlformats.org/drawingml/2006/main">
            <a:r>
              <a:t/>
            </a:r>
          </a:p>
          <a:p xmlns:a="http://schemas.openxmlformats.org/drawingml/2006/main">
            <a:r>
              <a:t>Open on the visual contradiction: the upper material is lattice-like, the lower is molecular, but the outgoing waveforms coincide. Do not define the mechanism yet; let the object create the question.</a:t>
            </a:r>
          </a:p>
          <a:p xmlns:a="http://schemas.openxmlformats.org/drawingml/2006/main">
            <a:r>
              <a:t/>
            </a:r>
          </a:p>
          <a:p xmlns:a="http://schemas.openxmlformats.org/drawingml/2006/main">
            <a:r>
              <a:t>[Sources]</a:t>
            </a:r>
          </a:p>
          <a:p xmlns:a="http://schemas.openxmlformats.org/drawingml/2006/main">
            <a:r>
              <a:t>- Local manuscript: ../manuscript/main.tex (title and abstract).</a:t>
            </a:r>
          </a:p>
          <a:p xmlns:a="http://schemas.openxmlformats.org/drawingml/2006/main">
            <a:r>
              <a:t>- Generated visual: assets/twinning-materials-hero.png; prompt record in asset_prompts.md.</a:t>
            </a:r>
          </a:p>
        </p:txBody>
      </p:sp>
      <p:sp>
        <p:nvSpPr>
          <p:cNvPr id="4" name="Slide Number Placeholder 3"/>
          <p:cNvSpPr>
            <a:spLocks xmlns:a="http://schemas.openxmlformats.org/drawingml/2006/main" noGrp="1"/>
          </p:cNvSpPr>
          <p:nvPr>
            <p:ph type="sldNum" idx="5"/>
          </p:nvPr>
        </p:nvSpPr>
        <p:spPr/>
        <p:txBody>
          <a:bodyPr xmlns:a="http://schemas.openxmlformats.org/drawingml/2006/main"/>
          <a:lstStyle xmlns:a="http://schemas.openxmlformats.org/drawingml/2006/main"/>
          <a:p xmlns:a="http://schemas.openxmlformats.org/drawingml/2006/main"/>
        </p:txBody>
      </p:sp>
    </p:spTree>
  </p:cSld>
  <p:clrMapOvr>
    <a:masterClrMapping xmlns:a="http://schemas.openxmlformats.org/drawingml/2006/main"/>
  </p:clrMapOvr>
</p:notes>
</file>

<file path=ppt/notesSlides/notesSlide10.xml><?xml version="1.0" encoding="utf-8"?>
<p:notes xmlns:p="http://schemas.openxmlformats.org/presentationml/2006/main">
  <p:cSld>
    <p:spTree>
      <p:nvGrpSpPr>
        <p:cNvPr id="1" name=""/>
        <p:cNvGrpSpPr/>
        <p:nvPr/>
      </p:nvGrpSpPr>
      <p:grpSpPr>
        <a:xfrm xmlns:a="http://schemas.openxmlformats.org/drawingml/2006/main"/>
      </p:grpSpPr>
      <p:sp>
        <p:nvSpPr>
          <p:cNvPr id="2" name="Slide Image Placeholder 1"/>
          <p:cNvSpPr>
            <a:spLocks xmlns:a="http://schemas.openxmlformats.org/drawingml/2006/main" noGrp="1"/>
          </p:cNvSpPr>
          <p:nvPr>
            <p:ph type="sldImg" idx="0"/>
          </p:nvPr>
        </p:nvSpPr>
        <p:spPr/>
      </p:sp>
      <p:sp>
        <p:nvSpPr>
          <p:cNvPr id="3" name="Notes Placeholder 2"/>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a:r>
              <a:t>Pause here. A quadratic solver is a pleasant demonstration, but it is not yet an architecture.</a:t>
            </a:r>
          </a:p>
          <a:p xmlns:a="http://schemas.openxmlformats.org/drawingml/2006/main">
            <a:r>
              <a:t/>
            </a:r>
          </a:p>
          <a:p xmlns:a="http://schemas.openxmlformats.org/drawingml/2006/main">
            <a:r>
              <a:t>The compositional question is the capstone: can we treat a twinning residual as a leaf, combine leaves, and let one outer controller search the resulting zero set?</a:t>
            </a:r>
          </a:p>
          <a:p xmlns:a="http://schemas.openxmlformats.org/drawingml/2006/main">
            <a:r>
              <a:t/>
            </a:r>
          </a:p>
          <a:p xmlns:a="http://schemas.openxmlformats.org/drawingml/2006/main">
            <a:r>
              <a:t>[Sources]</a:t>
            </a:r>
          </a:p>
          <a:p xmlns:a="http://schemas.openxmlformats.org/drawingml/2006/main">
            <a:r>
              <a:t>- Local manuscript: transition from ../manuscript/S5.tex to ../manuscript/S6.tex.</a:t>
            </a:r>
          </a:p>
          <a:p xmlns:a="http://schemas.openxmlformats.org/drawingml/2006/main">
            <a:r>
              <a:t>- Generated visual: assets/matching-to-roots.png.</a:t>
            </a:r>
          </a:p>
        </p:txBody>
      </p:sp>
      <p:sp>
        <p:nvSpPr>
          <p:cNvPr id="4" name="Slide Number Placeholder 3"/>
          <p:cNvSpPr>
            <a:spLocks xmlns:a="http://schemas.openxmlformats.org/drawingml/2006/main" noGrp="1"/>
          </p:cNvSpPr>
          <p:nvPr>
            <p:ph type="sldNum" idx="5"/>
          </p:nvPr>
        </p:nvSpPr>
        <p:spPr/>
        <p:txBody>
          <a:bodyPr xmlns:a="http://schemas.openxmlformats.org/drawingml/2006/main"/>
          <a:lstStyle xmlns:a="http://schemas.openxmlformats.org/drawingml/2006/main"/>
          <a:p xmlns:a="http://schemas.openxmlformats.org/drawingml/2006/main"/>
        </p:txBody>
      </p:sp>
    </p:spTree>
  </p:cSld>
  <p:clrMapOvr>
    <a:masterClrMapping xmlns:a="http://schemas.openxmlformats.org/drawingml/2006/main"/>
  </p:clrMapOvr>
</p:notes>
</file>

<file path=ppt/notesSlides/notesSlide11.xml><?xml version="1.0" encoding="utf-8"?>
<p:notes xmlns:p="http://schemas.openxmlformats.org/presentationml/2006/main">
  <p:cSld>
    <p:spTree>
      <p:nvGrpSpPr>
        <p:cNvPr id="1" name=""/>
        <p:cNvGrpSpPr/>
        <p:nvPr/>
      </p:nvGrpSpPr>
      <p:grpSpPr>
        <a:xfrm xmlns:a="http://schemas.openxmlformats.org/drawingml/2006/main"/>
      </p:grpSpPr>
      <p:sp>
        <p:nvSpPr>
          <p:cNvPr id="2" name="Slide Image Placeholder 1"/>
          <p:cNvSpPr>
            <a:spLocks xmlns:a="http://schemas.openxmlformats.org/drawingml/2006/main" noGrp="1"/>
          </p:cNvSpPr>
          <p:nvPr>
            <p:ph type="sldImg" idx="0"/>
          </p:nvPr>
        </p:nvSpPr>
        <p:spPr/>
      </p:sp>
      <p:sp>
        <p:nvSpPr>
          <p:cNvPr id="3" name="Notes Placeholder 2"/>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a:r>
              <a:t>Each Kerr leaf compares one nonlinear cavity with the same linear reference. The two normalised residuals are multiplied. A zero of either leaf is therefore a zero of the tree.</a:t>
            </a:r>
          </a:p>
          <a:p xmlns:a="http://schemas.openxmlformats.org/drawingml/2006/main">
            <a:r>
              <a:t/>
            </a:r>
          </a:p>
          <a:p xmlns:a="http://schemas.openxmlformats.org/drawingml/2006/main">
            <a:r>
              <a:t>For two quadratic leaves, the product residual carries four simple zeros. One signed outer integrator drives the common power. This is the shared-reference twinning tree: the only coined term on the slide, and the hardware earns it.</a:t>
            </a:r>
          </a:p>
          <a:p xmlns:a="http://schemas.openxmlformats.org/drawingml/2006/main">
            <a:r>
              <a:t/>
            </a:r>
          </a:p>
          <a:p xmlns:a="http://schemas.openxmlformats.org/drawingml/2006/main">
            <a:r>
              <a:t>[Sources]</a:t>
            </a:r>
          </a:p>
          <a:p xmlns:a="http://schemas.openxmlformats.org/drawingml/2006/main">
            <a:r>
              <a:t>- Local manuscript: ../manuscript/S6.tex, Eqs. (14)–(17), and Fig. 6.</a:t>
            </a:r>
          </a:p>
          <a:p xmlns:a="http://schemas.openxmlformats.org/drawingml/2006/main">
            <a:r>
              <a:t>- Data: ../growth/numerics/data/twinning_tree_summary.json.</a:t>
            </a:r>
          </a:p>
          <a:p xmlns:a="http://schemas.openxmlformats.org/drawingml/2006/main">
            <a:r>
              <a:t>- Generated visual: assets/optical-twinning-tree.png.</a:t>
            </a:r>
          </a:p>
        </p:txBody>
      </p:sp>
      <p:sp>
        <p:nvSpPr>
          <p:cNvPr id="4" name="Slide Number Placeholder 3"/>
          <p:cNvSpPr>
            <a:spLocks xmlns:a="http://schemas.openxmlformats.org/drawingml/2006/main" noGrp="1"/>
          </p:cNvSpPr>
          <p:nvPr>
            <p:ph type="sldNum" idx="5"/>
          </p:nvPr>
        </p:nvSpPr>
        <p:spPr/>
        <p:txBody>
          <a:bodyPr xmlns:a="http://schemas.openxmlformats.org/drawingml/2006/main"/>
          <a:lstStyle xmlns:a="http://schemas.openxmlformats.org/drawingml/2006/main"/>
          <a:p xmlns:a="http://schemas.openxmlformats.org/drawingml/2006/main"/>
        </p:txBody>
      </p:sp>
    </p:spTree>
  </p:cSld>
  <p:clrMapOvr>
    <a:masterClrMapping xmlns:a="http://schemas.openxmlformats.org/drawingml/2006/main"/>
  </p:clrMapOvr>
</p:notes>
</file>

<file path=ppt/notesSlides/notesSlide12.xml><?xml version="1.0" encoding="utf-8"?>
<p:notes xmlns:p="http://schemas.openxmlformats.org/presentationml/2006/main">
  <p:cSld>
    <p:spTree>
      <p:nvGrpSpPr>
        <p:cNvPr id="1" name=""/>
        <p:cNvGrpSpPr/>
        <p:nvPr/>
      </p:nvGrpSpPr>
      <p:grpSpPr>
        <a:xfrm xmlns:a="http://schemas.openxmlformats.org/drawingml/2006/main"/>
      </p:grpSpPr>
      <p:sp>
        <p:nvSpPr>
          <p:cNvPr id="2" name="Slide Image Placeholder 1"/>
          <p:cNvSpPr>
            <a:spLocks xmlns:a="http://schemas.openxmlformats.org/drawingml/2006/main" noGrp="1"/>
          </p:cNvSpPr>
          <p:nvPr>
            <p:ph type="sldImg" idx="0"/>
          </p:nvPr>
        </p:nvSpPr>
        <p:spPr/>
      </p:sp>
      <p:sp>
        <p:nvSpPr>
          <p:cNvPr id="3" name="Notes Placeholder 2"/>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a:r>
              <a:t>These are full cavity-plus-controller trajectories, not a polynomial evaluated by a digital solver inside the loop. The system contains three complex cavity amplitudes and one real controller coordinate: seven real dynamical variables, below our n=8 local-computation cap.</a:t>
            </a:r>
          </a:p>
          <a:p xmlns:a="http://schemas.openxmlformats.org/drawingml/2006/main">
            <a:r>
              <a:t/>
            </a:r>
          </a:p>
          <a:p xmlns:a="http://schemas.openxmlformats.org/drawingml/2006/main">
            <a:r>
              <a:t>Four representative seeds settle to s=1, 2, 3, and 4. Repeating the run at Δt=0.005 and 0.0025 changes the final power by at most 3.2×10⁻¹² for the fine pair.</a:t>
            </a:r>
          </a:p>
          <a:p xmlns:a="http://schemas.openxmlformats.org/drawingml/2006/main">
            <a:r>
              <a:t/>
            </a:r>
          </a:p>
          <a:p xmlns:a="http://schemas.openxmlformats.org/drawingml/2006/main">
            <a:r>
              <a:t>[Sources]</a:t>
            </a:r>
          </a:p>
          <a:p xmlns:a="http://schemas.openxmlformats.org/drawingml/2006/main">
            <a:r>
              <a:t>- Local manuscript: ../manuscript/S6.tex and Fig. 7.</a:t>
            </a:r>
          </a:p>
          <a:p xmlns:a="http://schemas.openxmlformats.org/drawingml/2006/main">
            <a:r>
              <a:t>- Data: ../growth/numerics/data/twinning_tree_traces.csv.</a:t>
            </a:r>
          </a:p>
          <a:p xmlns:a="http://schemas.openxmlformats.org/drawingml/2006/main">
            <a:r>
              <a:t>- Data: ../growth/numerics/data/twinning_tree_summary.json.</a:t>
            </a:r>
          </a:p>
          <a:p xmlns:a="http://schemas.openxmlformats.org/drawingml/2006/main">
            <a:r>
              <a:t>- Data: ../growth/numerics/data/twinning_tree_convergence.csv.</a:t>
            </a:r>
          </a:p>
        </p:txBody>
      </p:sp>
      <p:sp>
        <p:nvSpPr>
          <p:cNvPr id="4" name="Slide Number Placeholder 3"/>
          <p:cNvSpPr>
            <a:spLocks xmlns:a="http://schemas.openxmlformats.org/drawingml/2006/main" noGrp="1"/>
          </p:cNvSpPr>
          <p:nvPr>
            <p:ph type="sldNum" idx="5"/>
          </p:nvPr>
        </p:nvSpPr>
        <p:spPr/>
        <p:txBody>
          <a:bodyPr xmlns:a="http://schemas.openxmlformats.org/drawingml/2006/main"/>
          <a:lstStyle xmlns:a="http://schemas.openxmlformats.org/drawingml/2006/main"/>
          <a:p xmlns:a="http://schemas.openxmlformats.org/drawingml/2006/main"/>
        </p:txBody>
      </p:sp>
    </p:spTree>
  </p:cSld>
  <p:clrMapOvr>
    <a:masterClrMapping xmlns:a="http://schemas.openxmlformats.org/drawingml/2006/main"/>
  </p:clrMapOvr>
</p:notes>
</file>

<file path=ppt/notesSlides/notesSlide13.xml><?xml version="1.0" encoding="utf-8"?>
<p:notes xmlns:p="http://schemas.openxmlformats.org/presentationml/2006/main">
  <p:cSld>
    <p:spTree>
      <p:nvGrpSpPr>
        <p:cNvPr id="1" name=""/>
        <p:cNvGrpSpPr/>
        <p:nvPr/>
      </p:nvGrpSpPr>
      <p:grpSpPr>
        <a:xfrm xmlns:a="http://schemas.openxmlformats.org/drawingml/2006/main"/>
      </p:grpSpPr>
      <p:sp>
        <p:nvSpPr>
          <p:cNvPr id="2" name="Slide Image Placeholder 1"/>
          <p:cNvSpPr>
            <a:spLocks xmlns:a="http://schemas.openxmlformats.org/drawingml/2006/main" noGrp="1"/>
          </p:cNvSpPr>
          <p:nvPr>
            <p:ph type="sldImg" idx="0"/>
          </p:nvPr>
        </p:nvSpPr>
        <p:spPr/>
      </p:sp>
      <p:sp>
        <p:nvSpPr>
          <p:cNvPr id="3" name="Notes Placeholder 2"/>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a:r>
              <a:t>Across 42 initial-condition and polarity combinations, 33 acquire one of the four roots. The other nine all terminate at an imposed power limit: four at the lower limit and five at the upper limit. None remain unlocked in the interior.</a:t>
            </a:r>
          </a:p>
          <a:p xmlns:a="http://schemas.openxmlformats.org/drawingml/2006/main">
            <a:r>
              <a:t/>
            </a:r>
          </a:p>
          <a:p xmlns:a="http://schemas.openxmlformats.org/drawingml/2006/main">
            <a:r>
              <a:t>That distinction is the point of this slide. A bounded optical actuator is not a failed equation; it is part of the physical domain on which the root finder is defined.</a:t>
            </a:r>
          </a:p>
          <a:p xmlns:a="http://schemas.openxmlformats.org/drawingml/2006/main">
            <a:r>
              <a:t/>
            </a:r>
          </a:p>
          <a:p xmlns:a="http://schemas.openxmlformats.org/drawingml/2006/main">
            <a:r>
              <a:t>[Sources]</a:t>
            </a:r>
          </a:p>
          <a:p xmlns:a="http://schemas.openxmlformats.org/drawingml/2006/main">
            <a:r>
              <a:t>- Local manuscript: ../manuscript/S6.tex.</a:t>
            </a:r>
          </a:p>
          <a:p xmlns:a="http://schemas.openxmlformats.org/drawingml/2006/main">
            <a:r>
              <a:t>- Data: ../growth/numerics/data/twinning_tree_runs.csv.</a:t>
            </a:r>
          </a:p>
          <a:p xmlns:a="http://schemas.openxmlformats.org/drawingml/2006/main">
            <a:r>
              <a:t>- Data: ../growth/numerics/data/twinning_tree_summary.json.</a:t>
            </a:r>
          </a:p>
        </p:txBody>
      </p:sp>
      <p:sp>
        <p:nvSpPr>
          <p:cNvPr id="4" name="Slide Number Placeholder 3"/>
          <p:cNvSpPr>
            <a:spLocks xmlns:a="http://schemas.openxmlformats.org/drawingml/2006/main" noGrp="1"/>
          </p:cNvSpPr>
          <p:nvPr>
            <p:ph type="sldNum" idx="5"/>
          </p:nvPr>
        </p:nvSpPr>
        <p:spPr/>
        <p:txBody>
          <a:bodyPr xmlns:a="http://schemas.openxmlformats.org/drawingml/2006/main"/>
          <a:lstStyle xmlns:a="http://schemas.openxmlformats.org/drawingml/2006/main"/>
          <a:p xmlns:a="http://schemas.openxmlformats.org/drawingml/2006/main"/>
        </p:txBody>
      </p:sp>
    </p:spTree>
  </p:cSld>
  <p:clrMapOvr>
    <a:masterClrMapping xmlns:a="http://schemas.openxmlformats.org/drawingml/2006/main"/>
  </p:clrMapOvr>
</p:notes>
</file>

<file path=ppt/notesSlides/notesSlide14.xml><?xml version="1.0" encoding="utf-8"?>
<p:notes xmlns:p="http://schemas.openxmlformats.org/presentationml/2006/main">
  <p:cSld>
    <p:spTree>
      <p:nvGrpSpPr>
        <p:cNvPr id="1" name=""/>
        <p:cNvGrpSpPr/>
        <p:nvPr/>
      </p:nvGrpSpPr>
      <p:grpSpPr>
        <a:xfrm xmlns:a="http://schemas.openxmlformats.org/drawingml/2006/main"/>
      </p:grpSpPr>
      <p:sp>
        <p:nvSpPr>
          <p:cNvPr id="2" name="Slide Image Placeholder 1"/>
          <p:cNvSpPr>
            <a:spLocks xmlns:a="http://schemas.openxmlformats.org/drawingml/2006/main" noGrp="1"/>
          </p:cNvSpPr>
          <p:nvPr>
            <p:ph type="sldImg" idx="0"/>
          </p:nvPr>
        </p:nvSpPr>
        <p:spPr/>
      </p:sp>
      <p:sp>
        <p:nvSpPr>
          <p:cNvPr id="3" name="Notes Placeholder 2"/>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a:r>
              <a:t>As two simple roots approach, the differential susceptibility shrinks and settling stretches. The regular-root family spans roughly 36 to 210 controller-time units in the measured set.</a:t>
            </a:r>
          </a:p>
          <a:p xmlns:a="http://schemas.openxmlformats.org/drawingml/2006/main">
            <a:r>
              <a:t/>
            </a:r>
          </a:p>
          <a:p xmlns:a="http://schemas.openxmlformats.org/drawingml/2006/main">
            <a:r>
              <a:t>At a repeated root, both e and its first derivative vanish. The feedback loses its local restoring slope. From one side a chosen polarity approaches slowly—275 or 299 time units in these runs. From the opposite side the same polarity sends the drive to an imposed power limit. This is a physical conditioning obstruction, not merely a smaller convergence rate.</a:t>
            </a:r>
          </a:p>
          <a:p xmlns:a="http://schemas.openxmlformats.org/drawingml/2006/main">
            <a:r>
              <a:t/>
            </a:r>
          </a:p>
          <a:p xmlns:a="http://schemas.openxmlformats.org/drawingml/2006/main">
            <a:r>
              <a:t>[Sources]</a:t>
            </a:r>
          </a:p>
          <a:p xmlns:a="http://schemas.openxmlformats.org/drawingml/2006/main">
            <a:r>
              <a:t>- Local manuscript: ../manuscript/S7.tex and Fig. 5.</a:t>
            </a:r>
          </a:p>
          <a:p xmlns:a="http://schemas.openxmlformats.org/drawingml/2006/main">
            <a:r>
              <a:t>- Data: ../growth/numerics/data/kerr_root_conditioning.csv.</a:t>
            </a:r>
          </a:p>
          <a:p xmlns:a="http://schemas.openxmlformats.org/drawingml/2006/main">
            <a:r>
              <a:t>- Data: ../growth/numerics/data/kerr_repeated_root.csv.</a:t>
            </a:r>
          </a:p>
          <a:p xmlns:a="http://schemas.openxmlformats.org/drawingml/2006/main">
            <a:r>
              <a:t>- Data: ../growth/numerics/data/kerr_root_conditioning_summary.json.</a:t>
            </a:r>
          </a:p>
        </p:txBody>
      </p:sp>
      <p:sp>
        <p:nvSpPr>
          <p:cNvPr id="4" name="Slide Number Placeholder 3"/>
          <p:cNvSpPr>
            <a:spLocks xmlns:a="http://schemas.openxmlformats.org/drawingml/2006/main" noGrp="1"/>
          </p:cNvSpPr>
          <p:nvPr>
            <p:ph type="sldNum" idx="5"/>
          </p:nvPr>
        </p:nvSpPr>
        <p:spPr/>
        <p:txBody>
          <a:bodyPr xmlns:a="http://schemas.openxmlformats.org/drawingml/2006/main"/>
          <a:lstStyle xmlns:a="http://schemas.openxmlformats.org/drawingml/2006/main"/>
          <a:p xmlns:a="http://schemas.openxmlformats.org/drawingml/2006/main"/>
        </p:txBody>
      </p:sp>
    </p:spTree>
  </p:cSld>
  <p:clrMapOvr>
    <a:masterClrMapping xmlns:a="http://schemas.openxmlformats.org/drawingml/2006/main"/>
  </p:clrMapOvr>
</p:notes>
</file>

<file path=ppt/notesSlides/notesSlide15.xml><?xml version="1.0" encoding="utf-8"?>
<p:notes xmlns:p="http://schemas.openxmlformats.org/presentationml/2006/main">
  <p:cSld>
    <p:spTree>
      <p:nvGrpSpPr>
        <p:cNvPr id="1" name=""/>
        <p:cNvGrpSpPr/>
        <p:nvPr/>
      </p:nvGrpSpPr>
      <p:grpSpPr>
        <a:xfrm xmlns:a="http://schemas.openxmlformats.org/drawingml/2006/main"/>
      </p:grpSpPr>
      <p:sp>
        <p:nvSpPr>
          <p:cNvPr id="2" name="Slide Image Placeholder 1"/>
          <p:cNvSpPr>
            <a:spLocks xmlns:a="http://schemas.openxmlformats.org/drawingml/2006/main" noGrp="1"/>
          </p:cNvSpPr>
          <p:nvPr>
            <p:ph type="sldImg" idx="0"/>
          </p:nvPr>
        </p:nvSpPr>
        <p:spPr/>
      </p:sp>
      <p:sp>
        <p:nvSpPr>
          <p:cNvPr id="3" name="Notes Placeholder 2"/>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a:r>
              <a:t>Return to the title. The common optical field is the computational variable. Material mismatch is the evaluated residual. Causal feedback supplies the root-finding dynamics. A tree composes low-order physical residuals into a higher-order zero set.</a:t>
            </a:r>
          </a:p>
          <a:p xmlns:a="http://schemas.openxmlformats.org/drawingml/2006/main">
            <a:r>
              <a:t/>
            </a:r>
          </a:p>
          <a:p xmlns:a="http://schemas.openxmlformats.org/drawingml/2006/main">
            <a:r>
              <a:t>The demonstrated object is modest and honest: a two-leaf, factorised quartic in a seven-real-variable cavity model. The research programme is larger. Which equations admit useful optical factorisations once noise, delay, finite bandwidth, and power are treated as part of the computation rather than engineering afterthoughts?</a:t>
            </a:r>
          </a:p>
          <a:p xmlns:a="http://schemas.openxmlformats.org/drawingml/2006/main">
            <a:r>
              <a:t/>
            </a:r>
          </a:p>
          <a:p xmlns:a="http://schemas.openxmlformats.org/drawingml/2006/main">
            <a:r>
              <a:t>The paper was generated and closed through EigenEngine; the public generation record accompanies the manuscript and this talk.</a:t>
            </a:r>
          </a:p>
          <a:p xmlns:a="http://schemas.openxmlformats.org/drawingml/2006/main">
            <a:r>
              <a:t/>
            </a:r>
          </a:p>
          <a:p xmlns:a="http://schemas.openxmlformats.org/drawingml/2006/main">
            <a:r>
              <a:t>[Sources]</a:t>
            </a:r>
          </a:p>
          <a:p xmlns:a="http://schemas.openxmlformats.org/drawingml/2006/main">
            <a:r>
              <a:t>- Local manuscript: ../manuscript/S8.tex and conclusion.</a:t>
            </a:r>
          </a:p>
          <a:p xmlns:a="http://schemas.openxmlformats.org/drawingml/2006/main">
            <a:r>
              <a:t>- Bondar et al., https://arxiv.org/abs/2103.01162</a:t>
            </a:r>
          </a:p>
          <a:p xmlns:a="http://schemas.openxmlformats.org/drawingml/2006/main">
            <a:r>
              <a:t>- EigenEngine: public project page to be linked in the featured-generation release.</a:t>
            </a:r>
          </a:p>
          <a:p xmlns:a="http://schemas.openxmlformats.org/drawingml/2006/main">
            <a:r>
              <a:t>- Generated visual: assets/optical-twinning-tree.png.</a:t>
            </a:r>
          </a:p>
        </p:txBody>
      </p:sp>
      <p:sp>
        <p:nvSpPr>
          <p:cNvPr id="4" name="Slide Number Placeholder 3"/>
          <p:cNvSpPr>
            <a:spLocks xmlns:a="http://schemas.openxmlformats.org/drawingml/2006/main" noGrp="1"/>
          </p:cNvSpPr>
          <p:nvPr>
            <p:ph type="sldNum" idx="5"/>
          </p:nvPr>
        </p:nvSpPr>
        <p:spPr/>
        <p:txBody>
          <a:bodyPr xmlns:a="http://schemas.openxmlformats.org/drawingml/2006/main"/>
          <a:lstStyle xmlns:a="http://schemas.openxmlformats.org/drawingml/2006/main"/>
          <a:p xmlns:a="http://schemas.openxmlformats.org/drawingml/2006/main"/>
        </p:txBody>
      </p:sp>
    </p:spTree>
  </p:cSld>
  <p:clrMapOvr>
    <a:masterClrMapping xmlns:a="http://schemas.openxmlformats.org/drawingml/2006/main"/>
  </p:clrMapOvr>
</p:notes>
</file>

<file path=ppt/notesSlides/notesSlide2.xml><?xml version="1.0" encoding="utf-8"?>
<p:notes xmlns:p="http://schemas.openxmlformats.org/presentationml/2006/main">
  <p:cSld>
    <p:spTree>
      <p:nvGrpSpPr>
        <p:cNvPr id="1" name=""/>
        <p:cNvGrpSpPr/>
        <p:nvPr/>
      </p:nvGrpSpPr>
      <p:grpSpPr>
        <a:xfrm xmlns:a="http://schemas.openxmlformats.org/drawingml/2006/main"/>
      </p:grpSpPr>
      <p:sp>
        <p:nvSpPr>
          <p:cNvPr id="2" name="Slide Image Placeholder 1"/>
          <p:cNvSpPr>
            <a:spLocks xmlns:a="http://schemas.openxmlformats.org/drawingml/2006/main" noGrp="1"/>
          </p:cNvSpPr>
          <p:nvPr>
            <p:ph type="sldImg" idx="0"/>
          </p:nvPr>
        </p:nvSpPr>
        <p:spPr/>
      </p:sp>
      <p:sp>
        <p:nvSpPr>
          <p:cNvPr id="3" name="Notes Placeholder 2"/>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a:r>
              <a:t>A twinning field is one electromagnetic drive that induces the same chosen optical response in two distinct materials. The equality is observable-specific: here I write J, but the observable could be a current, polarisation, or emitted field.</a:t>
            </a:r>
          </a:p>
          <a:p xmlns:a="http://schemas.openxmlformats.org/drawingml/2006/main">
            <a:r>
              <a:t/>
            </a:r>
          </a:p>
          <a:p xmlns:a="http://schemas.openxmlformats.org/drawingml/2006/main">
            <a:r>
              <a:t>The important word is one. We are not independently controlling the two materials into agreement; they share the field.</a:t>
            </a:r>
          </a:p>
          <a:p xmlns:a="http://schemas.openxmlformats.org/drawingml/2006/main">
            <a:r>
              <a:t/>
            </a:r>
          </a:p>
          <a:p xmlns:a="http://schemas.openxmlformats.org/drawingml/2006/main">
            <a:r>
              <a:t>[Sources]</a:t>
            </a:r>
          </a:p>
          <a:p xmlns:a="http://schemas.openxmlformats.org/drawingml/2006/main">
            <a:r>
              <a:t>- Bondar et al., “Twinning Fields,” https://arxiv.org/abs/2103.01162</a:t>
            </a:r>
          </a:p>
          <a:p xmlns:a="http://schemas.openxmlformats.org/drawingml/2006/main">
            <a:r>
              <a:t>- Local manuscript: ../manuscript/S1.tex.</a:t>
            </a:r>
          </a:p>
          <a:p xmlns:a="http://schemas.openxmlformats.org/drawingml/2006/main">
            <a:r>
              <a:t>- Generated visual: assets/twinning-materials-hero.png.</a:t>
            </a:r>
          </a:p>
        </p:txBody>
      </p:sp>
      <p:sp>
        <p:nvSpPr>
          <p:cNvPr id="4" name="Slide Number Placeholder 3"/>
          <p:cNvSpPr>
            <a:spLocks xmlns:a="http://schemas.openxmlformats.org/drawingml/2006/main" noGrp="1"/>
          </p:cNvSpPr>
          <p:nvPr>
            <p:ph type="sldNum" idx="5"/>
          </p:nvPr>
        </p:nvSpPr>
        <p:spPr/>
        <p:txBody>
          <a:bodyPr xmlns:a="http://schemas.openxmlformats.org/drawingml/2006/main"/>
          <a:lstStyle xmlns:a="http://schemas.openxmlformats.org/drawingml/2006/main"/>
          <a:p xmlns:a="http://schemas.openxmlformats.org/drawingml/2006/main"/>
        </p:txBody>
      </p:sp>
    </p:spTree>
  </p:cSld>
  <p:clrMapOvr>
    <a:masterClrMapping xmlns:a="http://schemas.openxmlformats.org/drawingml/2006/main"/>
  </p:clrMapOvr>
</p:notes>
</file>

<file path=ppt/notesSlides/notesSlide3.xml><?xml version="1.0" encoding="utf-8"?>
<p:notes xmlns:p="http://schemas.openxmlformats.org/presentationml/2006/main">
  <p:cSld>
    <p:spTree>
      <p:nvGrpSpPr>
        <p:cNvPr id="1" name=""/>
        <p:cNvGrpSpPr/>
        <p:nvPr/>
      </p:nvGrpSpPr>
      <p:grpSpPr>
        <a:xfrm xmlns:a="http://schemas.openxmlformats.org/drawingml/2006/main"/>
      </p:grpSpPr>
      <p:sp>
        <p:nvSpPr>
          <p:cNvPr id="2" name="Slide Image Placeholder 1"/>
          <p:cNvSpPr>
            <a:spLocks xmlns:a="http://schemas.openxmlformats.org/drawingml/2006/main" noGrp="1"/>
          </p:cNvSpPr>
          <p:nvPr>
            <p:ph type="sldImg" idx="0"/>
          </p:nvPr>
        </p:nvSpPr>
        <p:spPr/>
      </p:sp>
      <p:sp>
        <p:nvSpPr>
          <p:cNvPr id="3" name="Notes Placeholder 2"/>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a:r>
              <a:t>The original construction is open loop. Given models of both materials, solve an inverse problem for a drive that makes their responses equal, then apply the stored field.</a:t>
            </a:r>
          </a:p>
          <a:p xmlns:a="http://schemas.openxmlformats.org/drawingml/2006/main">
            <a:r>
              <a:t/>
            </a:r>
          </a:p>
          <a:p xmlns:a="http://schemas.openxmlformats.org/drawingml/2006/main">
            <a:r>
              <a:t>That is powerful—and it gives the model the first and last word. Denys’s prompt asks what happens if the experiment itself closes the inverse problem.</a:t>
            </a:r>
          </a:p>
          <a:p xmlns:a="http://schemas.openxmlformats.org/drawingml/2006/main">
            <a:r>
              <a:t/>
            </a:r>
          </a:p>
          <a:p xmlns:a="http://schemas.openxmlformats.org/drawingml/2006/main">
            <a:r>
              <a:t>[Sources]</a:t>
            </a:r>
          </a:p>
          <a:p xmlns:a="http://schemas.openxmlformats.org/drawingml/2006/main">
            <a:r>
              <a:t>- Bondar et al., https://arxiv.org/abs/2103.01162</a:t>
            </a:r>
          </a:p>
          <a:p xmlns:a="http://schemas.openxmlformats.org/drawingml/2006/main">
            <a:r>
              <a:t>- Local manuscript: ../manuscript/S1.tex and ../manuscript/S2.tex.</a:t>
            </a:r>
          </a:p>
        </p:txBody>
      </p:sp>
      <p:sp>
        <p:nvSpPr>
          <p:cNvPr id="4" name="Slide Number Placeholder 3"/>
          <p:cNvSpPr>
            <a:spLocks xmlns:a="http://schemas.openxmlformats.org/drawingml/2006/main" noGrp="1"/>
          </p:cNvSpPr>
          <p:nvPr>
            <p:ph type="sldNum" idx="5"/>
          </p:nvPr>
        </p:nvSpPr>
        <p:spPr/>
        <p:txBody>
          <a:bodyPr xmlns:a="http://schemas.openxmlformats.org/drawingml/2006/main"/>
          <a:lstStyle xmlns:a="http://schemas.openxmlformats.org/drawingml/2006/main"/>
          <a:p xmlns:a="http://schemas.openxmlformats.org/drawingml/2006/main"/>
        </p:txBody>
      </p:sp>
    </p:spTree>
  </p:cSld>
  <p:clrMapOvr>
    <a:masterClrMapping xmlns:a="http://schemas.openxmlformats.org/drawingml/2006/main"/>
  </p:clrMapOvr>
</p:notes>
</file>

<file path=ppt/notesSlides/notesSlide4.xml><?xml version="1.0" encoding="utf-8"?>
<p:notes xmlns:p="http://schemas.openxmlformats.org/presentationml/2006/main">
  <p:cSld>
    <p:spTree>
      <p:nvGrpSpPr>
        <p:cNvPr id="1" name=""/>
        <p:cNvGrpSpPr/>
        <p:nvPr/>
      </p:nvGrpSpPr>
      <p:grpSpPr>
        <a:xfrm xmlns:a="http://schemas.openxmlformats.org/drawingml/2006/main"/>
      </p:grpSpPr>
      <p:sp>
        <p:nvSpPr>
          <p:cNvPr id="2" name="Slide Image Placeholder 1"/>
          <p:cNvSpPr>
            <a:spLocks xmlns:a="http://schemas.openxmlformats.org/drawingml/2006/main" noGrp="1"/>
          </p:cNvSpPr>
          <p:nvPr>
            <p:ph type="sldImg" idx="0"/>
          </p:nvPr>
        </p:nvSpPr>
        <p:spPr/>
      </p:sp>
      <p:sp>
        <p:nvSpPr>
          <p:cNvPr id="3" name="Notes Placeholder 2"/>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a:r>
              <a:t>Walk clockwise once. A single modulator drives both samples. Their outputs meet at a balanced detector. The returned difference is integrated into the next value of the same common field.</a:t>
            </a:r>
          </a:p>
          <a:p xmlns:a="http://schemas.openxmlformats.org/drawingml/2006/main">
            <a:r>
              <a:t/>
            </a:r>
          </a:p>
          <a:p xmlns:a="http://schemas.openxmlformats.org/drawingml/2006/main">
            <a:r>
              <a:t>This is deliberately close to optical feedback-loop practice: the novelty is not “feedback exists,” but what quantity is being nulled and retained.</a:t>
            </a:r>
          </a:p>
          <a:p xmlns:a="http://schemas.openxmlformats.org/drawingml/2006/main">
            <a:r>
              <a:t/>
            </a:r>
          </a:p>
          <a:p xmlns:a="http://schemas.openxmlformats.org/drawingml/2006/main">
            <a:r>
              <a:t>[Sources]</a:t>
            </a:r>
          </a:p>
          <a:p xmlns:a="http://schemas.openxmlformats.org/drawingml/2006/main">
            <a:r>
              <a:t>- Local manuscript: ../manuscript/S2.tex and Fig. 1.</a:t>
            </a:r>
          </a:p>
          <a:p xmlns:a="http://schemas.openxmlformats.org/drawingml/2006/main">
            <a:r>
              <a:t>- Experimental optical feedback context supplied in the originating prompt: https://arxiv.org/abs/2603.05417</a:t>
            </a:r>
          </a:p>
          <a:p xmlns:a="http://schemas.openxmlformats.org/drawingml/2006/main">
            <a:r>
              <a:t>- Related optical feedback architecture supplied in the originating prompt: https://arxiv.org/abs/2301.12069</a:t>
            </a:r>
          </a:p>
          <a:p xmlns:a="http://schemas.openxmlformats.org/drawingml/2006/main">
            <a:r>
              <a:t>- Generated visual: assets/causal-feedback-loop.png.</a:t>
            </a:r>
          </a:p>
        </p:txBody>
      </p:sp>
      <p:sp>
        <p:nvSpPr>
          <p:cNvPr id="4" name="Slide Number Placeholder 3"/>
          <p:cNvSpPr>
            <a:spLocks xmlns:a="http://schemas.openxmlformats.org/drawingml/2006/main" noGrp="1"/>
          </p:cNvSpPr>
          <p:nvPr>
            <p:ph type="sldNum" idx="5"/>
          </p:nvPr>
        </p:nvSpPr>
        <p:spPr/>
        <p:txBody>
          <a:bodyPr xmlns:a="http://schemas.openxmlformats.org/drawingml/2006/main"/>
          <a:lstStyle xmlns:a="http://schemas.openxmlformats.org/drawingml/2006/main"/>
          <a:p xmlns:a="http://schemas.openxmlformats.org/drawingml/2006/main"/>
        </p:txBody>
      </p:sp>
    </p:spTree>
  </p:cSld>
  <p:clrMapOvr>
    <a:masterClrMapping xmlns:a="http://schemas.openxmlformats.org/drawingml/2006/main"/>
  </p:clrMapOvr>
</p:notes>
</file>

<file path=ppt/notesSlides/notesSlide5.xml><?xml version="1.0" encoding="utf-8"?>
<p:notes xmlns:p="http://schemas.openxmlformats.org/presentationml/2006/main">
  <p:cSld>
    <p:spTree>
      <p:nvGrpSpPr>
        <p:cNvPr id="1" name=""/>
        <p:cNvGrpSpPr/>
        <p:nvPr/>
      </p:nvGrpSpPr>
      <p:grpSpPr>
        <a:xfrm xmlns:a="http://schemas.openxmlformats.org/drawingml/2006/main"/>
      </p:grpSpPr>
      <p:sp>
        <p:nvSpPr>
          <p:cNvPr id="2" name="Slide Image Placeholder 1"/>
          <p:cNvSpPr>
            <a:spLocks xmlns:a="http://schemas.openxmlformats.org/drawingml/2006/main" noGrp="1"/>
          </p:cNvSpPr>
          <p:nvPr>
            <p:ph type="sldImg" idx="0"/>
          </p:nvPr>
        </p:nvSpPr>
        <p:spPr/>
      </p:sp>
      <p:sp>
        <p:nvSpPr>
          <p:cNvPr id="3" name="Notes Placeholder 2"/>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a:r>
              <a:t>This is the reversal on which the paper turns. The loop has no target waveform in memory. It only measures the residual e and retains the field when e vanishes.</a:t>
            </a:r>
          </a:p>
          <a:p xmlns:a="http://schemas.openxmlformats.org/drawingml/2006/main">
            <a:r>
              <a:t/>
            </a:r>
          </a:p>
          <a:p xmlns:a="http://schemas.openxmlformats.org/drawingml/2006/main">
            <a:r>
              <a:t>So the materials evaluate a function of the field, and the controller follows a signed root-finding flow. The root is a physical fixed point of the coupled optical dynamics.</a:t>
            </a:r>
          </a:p>
          <a:p xmlns:a="http://schemas.openxmlformats.org/drawingml/2006/main">
            <a:r>
              <a:t/>
            </a:r>
          </a:p>
          <a:p xmlns:a="http://schemas.openxmlformats.org/drawingml/2006/main">
            <a:r>
              <a:t>[Sources]</a:t>
            </a:r>
          </a:p>
          <a:p xmlns:a="http://schemas.openxmlformats.org/drawingml/2006/main">
            <a:r>
              <a:t>- Local manuscript: ../manuscript/S2.tex, Eqs. (1)–(3).</a:t>
            </a:r>
          </a:p>
          <a:p xmlns:a="http://schemas.openxmlformats.org/drawingml/2006/main">
            <a:r>
              <a:t>- Generated visual: assets/matching-to-roots.png.</a:t>
            </a:r>
          </a:p>
        </p:txBody>
      </p:sp>
      <p:sp>
        <p:nvSpPr>
          <p:cNvPr id="4" name="Slide Number Placeholder 3"/>
          <p:cNvSpPr>
            <a:spLocks xmlns:a="http://schemas.openxmlformats.org/drawingml/2006/main" noGrp="1"/>
          </p:cNvSpPr>
          <p:nvPr>
            <p:ph type="sldNum" idx="5"/>
          </p:nvPr>
        </p:nvSpPr>
        <p:spPr/>
        <p:txBody>
          <a:bodyPr xmlns:a="http://schemas.openxmlformats.org/drawingml/2006/main"/>
          <a:lstStyle xmlns:a="http://schemas.openxmlformats.org/drawingml/2006/main"/>
          <a:p xmlns:a="http://schemas.openxmlformats.org/drawingml/2006/main"/>
        </p:txBody>
      </p:sp>
    </p:spTree>
  </p:cSld>
  <p:clrMapOvr>
    <a:masterClrMapping xmlns:a="http://schemas.openxmlformats.org/drawingml/2006/main"/>
  </p:clrMapOvr>
</p:notes>
</file>

<file path=ppt/notesSlides/notesSlide6.xml><?xml version="1.0" encoding="utf-8"?>
<p:notes xmlns:p="http://schemas.openxmlformats.org/presentationml/2006/main">
  <p:cSld>
    <p:spTree>
      <p:nvGrpSpPr>
        <p:cNvPr id="1" name=""/>
        <p:cNvGrpSpPr/>
        <p:nvPr/>
      </p:nvGrpSpPr>
      <p:grpSpPr>
        <a:xfrm xmlns:a="http://schemas.openxmlformats.org/drawingml/2006/main"/>
      </p:grpSpPr>
      <p:sp>
        <p:nvSpPr>
          <p:cNvPr id="2" name="Slide Image Placeholder 1"/>
          <p:cNvSpPr>
            <a:spLocks xmlns:a="http://schemas.openxmlformats.org/drawingml/2006/main" noGrp="1"/>
          </p:cNvSpPr>
          <p:nvPr>
            <p:ph type="sldImg" idx="0"/>
          </p:nvPr>
        </p:nvSpPr>
        <p:spPr/>
      </p:sp>
      <p:sp>
        <p:nvSpPr>
          <p:cNvPr id="3" name="Notes Placeholder 2"/>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a:r>
              <a:t>Linearise the delayed loop around a simple root. The sign σ must oppose the differential susceptibility χΔ. With that choice, delay gives the standard first crossing at κ|χΔ|τ = π/2.</a:t>
            </a:r>
          </a:p>
          <a:p xmlns:a="http://schemas.openxmlformats.org/drawingml/2006/main">
            <a:r>
              <a:t/>
            </a:r>
          </a:p>
          <a:p xmlns:a="http://schemas.openxmlformats.org/drawingml/2006/main">
            <a:r>
              <a:t>The small scalar test is deliberately austere: 134 runs place the measured boundary at 1.5675, within 0.0033 of π/2. On the left the residual envelope decays; on the right it grows.</a:t>
            </a:r>
          </a:p>
          <a:p xmlns:a="http://schemas.openxmlformats.org/drawingml/2006/main">
            <a:r>
              <a:t/>
            </a:r>
          </a:p>
          <a:p xmlns:a="http://schemas.openxmlformats.org/drawingml/2006/main">
            <a:r>
              <a:t>[Sources]</a:t>
            </a:r>
          </a:p>
          <a:p xmlns:a="http://schemas.openxmlformats.org/drawingml/2006/main">
            <a:r>
              <a:t>- Local manuscript: ../manuscript/S3.tex and Fig. 2.</a:t>
            </a:r>
          </a:p>
          <a:p xmlns:a="http://schemas.openxmlformats.org/drawingml/2006/main">
            <a:r>
              <a:t>- Data: ../growth/numerics/data/scalar_delay_summary.json.</a:t>
            </a:r>
          </a:p>
          <a:p xmlns:a="http://schemas.openxmlformats.org/drawingml/2006/main">
            <a:r>
              <a:t>- Data: ../growth/numerics/data/scalar_delay_sweep.csv.</a:t>
            </a:r>
          </a:p>
        </p:txBody>
      </p:sp>
      <p:sp>
        <p:nvSpPr>
          <p:cNvPr id="4" name="Slide Number Placeholder 3"/>
          <p:cNvSpPr>
            <a:spLocks xmlns:a="http://schemas.openxmlformats.org/drawingml/2006/main" noGrp="1"/>
          </p:cNvSpPr>
          <p:nvPr>
            <p:ph type="sldNum" idx="5"/>
          </p:nvPr>
        </p:nvSpPr>
        <p:spPr/>
        <p:txBody>
          <a:bodyPr xmlns:a="http://schemas.openxmlformats.org/drawingml/2006/main"/>
          <a:lstStyle xmlns:a="http://schemas.openxmlformats.org/drawingml/2006/main"/>
          <a:p xmlns:a="http://schemas.openxmlformats.org/drawingml/2006/main"/>
        </p:txBody>
      </p:sp>
    </p:spTree>
  </p:cSld>
  <p:clrMapOvr>
    <a:masterClrMapping xmlns:a="http://schemas.openxmlformats.org/drawingml/2006/main"/>
  </p:clrMapOvr>
</p:notes>
</file>

<file path=ppt/notesSlides/notesSlide7.xml><?xml version="1.0" encoding="utf-8"?>
<p:notes xmlns:p="http://schemas.openxmlformats.org/presentationml/2006/main">
  <p:cSld>
    <p:spTree>
      <p:nvGrpSpPr>
        <p:cNvPr id="1" name=""/>
        <p:cNvGrpSpPr/>
        <p:nvPr/>
      </p:nvGrpSpPr>
      <p:grpSpPr>
        <a:xfrm xmlns:a="http://schemas.openxmlformats.org/drawingml/2006/main"/>
      </p:grpSpPr>
      <p:sp>
        <p:nvSpPr>
          <p:cNvPr id="2" name="Slide Image Placeholder 1"/>
          <p:cNvSpPr>
            <a:spLocks xmlns:a="http://schemas.openxmlformats.org/drawingml/2006/main" noGrp="1"/>
          </p:cNvSpPr>
          <p:nvPr>
            <p:ph type="sldImg" idx="0"/>
          </p:nvPr>
        </p:nvSpPr>
        <p:spPr/>
      </p:sp>
      <p:sp>
        <p:nvSpPr>
          <p:cNvPr id="3" name="Notes Placeholder 2"/>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a:r>
              <a:t>Now replace the scalar toy with two exact four-site Hubbard rings, each in a 36-dimensional sector, with interactions U₁=0.5 and U₂=2. The common Peierls phase is the controlled field.</a:t>
            </a:r>
          </a:p>
          <a:p xmlns:a="http://schemas.openxmlformats.org/drawingml/2006/main">
            <a:r>
              <a:t/>
            </a:r>
          </a:p>
          <a:p xmlns:a="http://schemas.openxmlformats.org/drawingml/2006/main">
            <a:r>
              <a:t>The differential current begins at 0.198. Under the causal loop its tail RMS falls to 0.0119. The best measured gain-delay product sits just below the scalar π/2 prediction, so the simple local argument remains informative in the many-body dynamics.</a:t>
            </a:r>
          </a:p>
          <a:p xmlns:a="http://schemas.openxmlformats.org/drawingml/2006/main">
            <a:r>
              <a:t/>
            </a:r>
          </a:p>
          <a:p xmlns:a="http://schemas.openxmlformats.org/drawingml/2006/main">
            <a:r>
              <a:t>[Sources]</a:t>
            </a:r>
          </a:p>
          <a:p xmlns:a="http://schemas.openxmlformats.org/drawingml/2006/main">
            <a:r>
              <a:t>- Local manuscript: ../manuscript/S4.tex and Fig. 3.</a:t>
            </a:r>
          </a:p>
          <a:p xmlns:a="http://schemas.openxmlformats.org/drawingml/2006/main">
            <a:r>
              <a:t>- Data: ../growth/numerics/data/hubbard_common_field_summary.json.</a:t>
            </a:r>
          </a:p>
          <a:p xmlns:a="http://schemas.openxmlformats.org/drawingml/2006/main">
            <a:r>
              <a:t>- Data: ../growth/numerics/data/hubbard_common_field_trace.csv.</a:t>
            </a:r>
          </a:p>
        </p:txBody>
      </p:sp>
      <p:sp>
        <p:nvSpPr>
          <p:cNvPr id="4" name="Slide Number Placeholder 3"/>
          <p:cNvSpPr>
            <a:spLocks xmlns:a="http://schemas.openxmlformats.org/drawingml/2006/main" noGrp="1"/>
          </p:cNvSpPr>
          <p:nvPr>
            <p:ph type="sldNum" idx="5"/>
          </p:nvPr>
        </p:nvSpPr>
        <p:spPr/>
        <p:txBody>
          <a:bodyPr xmlns:a="http://schemas.openxmlformats.org/drawingml/2006/main"/>
          <a:lstStyle xmlns:a="http://schemas.openxmlformats.org/drawingml/2006/main"/>
          <a:p xmlns:a="http://schemas.openxmlformats.org/drawingml/2006/main"/>
        </p:txBody>
      </p:sp>
    </p:spTree>
  </p:cSld>
  <p:clrMapOvr>
    <a:masterClrMapping xmlns:a="http://schemas.openxmlformats.org/drawingml/2006/main"/>
  </p:clrMapOvr>
</p:notes>
</file>

<file path=ppt/notesSlides/notesSlide8.xml><?xml version="1.0" encoding="utf-8"?>
<p:notes xmlns:p="http://schemas.openxmlformats.org/presentationml/2006/main">
  <p:cSld>
    <p:spTree>
      <p:nvGrpSpPr>
        <p:cNvPr id="1" name=""/>
        <p:cNvGrpSpPr/>
        <p:nvPr/>
      </p:nvGrpSpPr>
      <p:grpSpPr>
        <a:xfrm xmlns:a="http://schemas.openxmlformats.org/drawingml/2006/main"/>
      </p:grpSpPr>
      <p:sp>
        <p:nvSpPr>
          <p:cNvPr id="2" name="Slide Image Placeholder 1"/>
          <p:cNvSpPr>
            <a:spLocks xmlns:a="http://schemas.openxmlformats.org/drawingml/2006/main" noGrp="1"/>
          </p:cNvSpPr>
          <p:nvPr>
            <p:ph type="sldImg" idx="0"/>
          </p:nvPr>
        </p:nvSpPr>
        <p:spPr/>
      </p:sp>
      <p:sp>
        <p:nvSpPr>
          <p:cNvPr id="3" name="Notes Placeholder 2"/>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a:r>
              <a:t>A driven Kerr cavity and a linear reference have input-output curves whose difference can be chosen proportional to n(n²−4n+3). Away from the trivial zero, equality therefore writes the quadratic into the hardware.</a:t>
            </a:r>
          </a:p>
          <a:p xmlns:a="http://schemas.openxmlformats.org/drawingml/2006/main">
            <a:r>
              <a:t/>
            </a:r>
          </a:p>
          <a:p xmlns:a="http://schemas.openxmlformats.org/drawingml/2006/main">
            <a:r>
              <a:t>The two crossings occur at intensities n=1 and n=3. Under the chosen scaling these correspond to common input powers s=5 and s=15.</a:t>
            </a:r>
          </a:p>
          <a:p xmlns:a="http://schemas.openxmlformats.org/drawingml/2006/main">
            <a:r>
              <a:t/>
            </a:r>
          </a:p>
          <a:p xmlns:a="http://schemas.openxmlformats.org/drawingml/2006/main">
            <a:r>
              <a:t>[Sources]</a:t>
            </a:r>
          </a:p>
          <a:p xmlns:a="http://schemas.openxmlformats.org/drawingml/2006/main">
            <a:r>
              <a:t>- Local manuscript: ../manuscript/S5.tex, Eqs. (8)–(13), and Fig. 4.</a:t>
            </a:r>
          </a:p>
          <a:p xmlns:a="http://schemas.openxmlformats.org/drawingml/2006/main">
            <a:r>
              <a:t>- Data: ../growth/numerics/data/kerr_encoded_polynomial.csv.</a:t>
            </a:r>
          </a:p>
          <a:p xmlns:a="http://schemas.openxmlformats.org/drawingml/2006/main">
            <a:r>
              <a:t>- Data: ../growth/numerics/data/kerr_polynomial_root_summary.json.</a:t>
            </a:r>
          </a:p>
        </p:txBody>
      </p:sp>
      <p:sp>
        <p:nvSpPr>
          <p:cNvPr id="4" name="Slide Number Placeholder 3"/>
          <p:cNvSpPr>
            <a:spLocks xmlns:a="http://schemas.openxmlformats.org/drawingml/2006/main" noGrp="1"/>
          </p:cNvSpPr>
          <p:nvPr>
            <p:ph type="sldNum" idx="5"/>
          </p:nvPr>
        </p:nvSpPr>
        <p:spPr/>
        <p:txBody>
          <a:bodyPr xmlns:a="http://schemas.openxmlformats.org/drawingml/2006/main"/>
          <a:lstStyle xmlns:a="http://schemas.openxmlformats.org/drawingml/2006/main"/>
          <a:p xmlns:a="http://schemas.openxmlformats.org/drawingml/2006/main"/>
        </p:txBody>
      </p:sp>
    </p:spTree>
  </p:cSld>
  <p:clrMapOvr>
    <a:masterClrMapping xmlns:a="http://schemas.openxmlformats.org/drawingml/2006/main"/>
  </p:clrMapOvr>
</p:notes>
</file>

<file path=ppt/notesSlides/notesSlide9.xml><?xml version="1.0" encoding="utf-8"?>
<p:notes xmlns:p="http://schemas.openxmlformats.org/presentationml/2006/main">
  <p:cSld>
    <p:spTree>
      <p:nvGrpSpPr>
        <p:cNvPr id="1" name=""/>
        <p:cNvGrpSpPr/>
        <p:nvPr/>
      </p:nvGrpSpPr>
      <p:grpSpPr>
        <a:xfrm xmlns:a="http://schemas.openxmlformats.org/drawingml/2006/main"/>
      </p:grpSpPr>
      <p:sp>
        <p:nvSpPr>
          <p:cNvPr id="2" name="Slide Image Placeholder 1"/>
          <p:cNvSpPr>
            <a:spLocks xmlns:a="http://schemas.openxmlformats.org/drawingml/2006/main" noGrp="1"/>
          </p:cNvSpPr>
          <p:nvPr>
            <p:ph type="sldImg" idx="0"/>
          </p:nvPr>
        </p:nvSpPr>
        <p:spPr/>
      </p:sp>
      <p:sp>
        <p:nvSpPr>
          <p:cNvPr id="3" name="Notes Placeholder 2"/>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a:r>
              <a:t>Signed feedback supplies the orientation that a root finder needs. With σ=+1, seeds in the lower basin move to s=5; with σ=−1, the upper basin moves to s=15.</a:t>
            </a:r>
          </a:p>
          <a:p xmlns:a="http://schemas.openxmlformats.org/drawingml/2006/main">
            <a:r>
              <a:t/>
            </a:r>
          </a:p>
          <a:p xmlns:a="http://schemas.openxmlformats.org/drawingml/2006/main">
            <a:r>
              <a:t>The dashed lines mark the imposed optical power interval. Initial-condition and polarity choices outside an attracting basin do not hover mysteriously: the saturation sweep shows that they hit one of these physical limits. That is a hardware constraint, not a hidden numerical non-convergence.</a:t>
            </a:r>
          </a:p>
          <a:p xmlns:a="http://schemas.openxmlformats.org/drawingml/2006/main">
            <a:r>
              <a:t/>
            </a:r>
          </a:p>
          <a:p xmlns:a="http://schemas.openxmlformats.org/drawingml/2006/main">
            <a:r>
              <a:t>[Sources]</a:t>
            </a:r>
          </a:p>
          <a:p xmlns:a="http://schemas.openxmlformats.org/drawingml/2006/main">
            <a:r>
              <a:t>- Local manuscript: ../manuscript/S5.tex and Fig. 4.</a:t>
            </a:r>
          </a:p>
          <a:p xmlns:a="http://schemas.openxmlformats.org/drawingml/2006/main">
            <a:r>
              <a:t>- Data: ../growth/numerics/data/kerr_feedback_traces.csv.</a:t>
            </a:r>
          </a:p>
          <a:p xmlns:a="http://schemas.openxmlformats.org/drawingml/2006/main">
            <a:r>
              <a:t>- Data: ../growth/numerics/data/kerr_feedback_runs.csv.</a:t>
            </a:r>
          </a:p>
          <a:p xmlns:a="http://schemas.openxmlformats.org/drawingml/2006/main">
            <a:r>
              <a:t>- Data: ../growth/numerics/data/kerr_saturation_sweep.csv.</a:t>
            </a:r>
          </a:p>
        </p:txBody>
      </p:sp>
      <p:sp>
        <p:nvSpPr>
          <p:cNvPr id="4" name="Slide Number Placeholder 3"/>
          <p:cNvSpPr>
            <a:spLocks xmlns:a="http://schemas.openxmlformats.org/drawingml/2006/main" noGrp="1"/>
          </p:cNvSpPr>
          <p:nvPr>
            <p:ph type="sldNum" idx="5"/>
          </p:nvPr>
        </p:nvSpPr>
        <p:spPr/>
        <p:txBody>
          <a:bodyPr xmlns:a="http://schemas.openxmlformats.org/drawingml/2006/main"/>
          <a:lstStyle xmlns:a="http://schemas.openxmlformats.org/drawingml/2006/main"/>
          <a:p xmlns:a="http://schemas.openxmlformats.org/drawingml/2006/main"/>
        </p:txBody>
      </p:sp>
    </p:spTree>
  </p:cSld>
  <p:clrMapOvr>
    <a:masterClrMapping xmlns:a="http://schemas.openxmlformats.org/drawingml/2006/main"/>
  </p:clrMapOvr>
</p:notes>
</file>

<file path=ppt/slideLayouts/_rels/slideLayout1.xml.rels>&#65279;<?xml version="1.0" encoding="utf-8"?><Relationships xmlns="http://schemas.openxmlformats.org/package/2006/relationships"><Relationship Type="http://schemas.openxmlformats.org/officeDocument/2006/relationships/slideMaster" Target="/ppt/slideMasters/slideMaster1.xml" Id="Rd8a9df22209d4c22" /></Relationships>
</file>

<file path=ppt/slideLayouts/slideLayout1.xml><?xml version="1.0" encoding="utf-8"?>
<p:sldLayout xmlns:p="http://schemas.openxmlformats.org/presentationml/2006/main" type="title">
  <p:cSld name="Title Slide">
    <p:spTree>
      <p:nvGrpSpPr>
        <p:cNvPr id="1" name=""/>
        <p:cNvGrpSpPr/>
        <p:nvPr/>
      </p:nvGrpSpPr>
      <p:grpSpPr>
        <a:xfrm xmlns:a="http://schemas.openxmlformats.org/drawingml/2006/main"/>
      </p:grpSpPr>
    </p:spTree>
  </p:cSld>
</p:sldLayout>
</file>

<file path=ppt/slideMasters/_rels/slideMaster1.xml.rels>&#65279;<?xml version="1.0" encoding="utf-8"?><Relationships xmlns="http://schemas.openxmlformats.org/package/2006/relationships"><Relationship Type="http://schemas.openxmlformats.org/officeDocument/2006/relationships/theme" Target="/ppt/slideMasters/theme/theme2.xml" Id="Rc8815a3efc554c20" /><Relationship Type="http://schemas.openxmlformats.org/officeDocument/2006/relationships/slideLayout" Target="/ppt/slideLayouts/slideLayout1.xml" Id="R23150778a54d4c62" /></Relationships>
</file>

<file path=ppt/slideMasters/slideMaster1.xml><?xml version="1.0" encoding="utf-8"?>
<p:sldMaster xmlns:p="http://schemas.openxmlformats.org/presentationml/2006/main">
  <p:cSld name="Master">
    <p:bg>
      <p:bgRef idx="1001">
        <a:schemeClr xmlns:a="http://schemas.openxmlformats.org/drawingml/2006/main" val="bg1"/>
      </p:bgRef>
    </p:bg>
    <p:spTree>
      <p:nvGrpSpPr>
        <p:cNvPr id="1" name=""/>
        <p:cNvGrpSpPr/>
        <p:nvPr/>
      </p:nvGrpSpPr>
      <p:grpSpPr>
        <a:xfrm xmlns:a="http://schemas.openxmlformats.org/drawingml/2006/main"/>
      </p:grpSpPr>
    </p:spTree>
  </p:cSld>
  <p:clrMap bg1="lt1" tx1="dk1" bg2="lt2" tx2="dk2" accent1="accent1" accent2="accent2" accent3="accent3" accent4="accent4" accent5="accent5" accent6="accent6" hlink="hlink" folHlink="folHlink"/>
  <p:sldLayoutIdLst>
    <p:sldLayoutId xmlns:r="http://schemas.openxmlformats.org/officeDocument/2006/relationships" id="2147483649" r:id="R23150778a54d4c62"/>
  </p:sldLayoutIdLst>
  <p:txStyles>
    <p:titleStyle>
      <a:lvl1pPr xmlns:a="http://schemas.openxmlformats.org/drawingml/2006/main" algn="l">
        <a:lnSpc>
          <a:spcPct val="90000"/>
        </a:lnSpc>
        <a:spcBef>
          <a:spcPts val="0"/>
        </a:spcBef>
        <a:buNone/>
        <a:defRPr sz="4400">
          <a:solidFill>
            <a:schemeClr val="tx1"/>
          </a:solidFill>
          <a:latin typeface="+mj-lt"/>
          <a:ea typeface="+mj-lt"/>
          <a:cs typeface="+mj-lt"/>
        </a:defRPr>
      </a:lvl1pPr>
    </p:titleStyle>
    <p:bodyStyle>
      <a:lvl1pPr xmlns:a="http://schemas.openxmlformats.org/drawingml/2006/main" marL="228600" indent="-228600" algn="l">
        <a:lnSpc>
          <a:spcPct val="90000"/>
        </a:lnSpc>
        <a:spcBef>
          <a:spcPts val="1000"/>
        </a:spcBef>
        <a:buChar char="•"/>
        <a:defRPr sz="2800">
          <a:solidFill>
            <a:schemeClr val="tx1"/>
          </a:solidFill>
          <a:latin typeface="+mn-lt"/>
          <a:ea typeface="+mn-lt"/>
          <a:cs typeface="+mn-lt"/>
        </a:defRPr>
      </a:lvl1pPr>
      <a:lvl2pPr xmlns:a="http://schemas.openxmlformats.org/drawingml/2006/main" marL="685800" indent="-228600" algn="l">
        <a:lnSpc>
          <a:spcPct val="90000"/>
        </a:lnSpc>
        <a:spcBef>
          <a:spcPts val="500"/>
        </a:spcBef>
        <a:buChar char="•"/>
        <a:defRPr sz="2400">
          <a:solidFill>
            <a:schemeClr val="tx1"/>
          </a:solidFill>
          <a:latin typeface="+mn-lt"/>
          <a:ea typeface="+mn-lt"/>
          <a:cs typeface="+mn-lt"/>
        </a:defRPr>
      </a:lvl2pPr>
      <a:lvl3pPr xmlns:a="http://schemas.openxmlformats.org/drawingml/2006/main" marL="1143000" indent="-228600" algn="l">
        <a:lnSpc>
          <a:spcPct val="90000"/>
        </a:lnSpc>
        <a:spcBef>
          <a:spcPts val="500"/>
        </a:spcBef>
        <a:buChar char="•"/>
        <a:defRPr sz="2000">
          <a:solidFill>
            <a:schemeClr val="tx1"/>
          </a:solidFill>
          <a:latin typeface="+mn-lt"/>
          <a:ea typeface="+mn-lt"/>
          <a:cs typeface="+mn-lt"/>
        </a:defRPr>
      </a:lvl3pPr>
      <a:lvl4pPr xmlns:a="http://schemas.openxmlformats.org/drawingml/2006/main" marL="1600200" indent="-228600" algn="l">
        <a:lnSpc>
          <a:spcPct val="90000"/>
        </a:lnSpc>
        <a:spcBef>
          <a:spcPts val="500"/>
        </a:spcBef>
        <a:buChar char="•"/>
        <a:defRPr sz="1800">
          <a:solidFill>
            <a:schemeClr val="tx1"/>
          </a:solidFill>
          <a:latin typeface="+mn-lt"/>
          <a:ea typeface="+mn-lt"/>
          <a:cs typeface="+mn-lt"/>
        </a:defRPr>
      </a:lvl4pPr>
      <a:lvl5pPr xmlns:a="http://schemas.openxmlformats.org/drawingml/2006/main" marL="2057400" indent="-228600" algn="l">
        <a:lnSpc>
          <a:spcPct val="90000"/>
        </a:lnSpc>
        <a:spcBef>
          <a:spcPts val="500"/>
        </a:spcBef>
        <a:buChar char="•"/>
        <a:defRPr sz="1800">
          <a:solidFill>
            <a:schemeClr val="tx1"/>
          </a:solidFill>
          <a:latin typeface="+mn-lt"/>
          <a:ea typeface="+mn-lt"/>
          <a:cs typeface="+mn-lt"/>
        </a:defRPr>
      </a:lvl5pPr>
      <a:lvl6pPr xmlns:a="http://schemas.openxmlformats.org/drawingml/2006/main" marL="2514600" indent="-228600" algn="l">
        <a:lnSpc>
          <a:spcPct val="90000"/>
        </a:lnSpc>
        <a:spcBef>
          <a:spcPts val="500"/>
        </a:spcBef>
        <a:buChar char="•"/>
        <a:defRPr sz="1800">
          <a:solidFill>
            <a:schemeClr val="tx1"/>
          </a:solidFill>
          <a:latin typeface="+mn-lt"/>
          <a:ea typeface="+mn-lt"/>
          <a:cs typeface="+mn-lt"/>
        </a:defRPr>
      </a:lvl6pPr>
      <a:lvl7pPr xmlns:a="http://schemas.openxmlformats.org/drawingml/2006/main" marL="2971800" indent="-228600" algn="l">
        <a:lnSpc>
          <a:spcPct val="90000"/>
        </a:lnSpc>
        <a:spcBef>
          <a:spcPts val="500"/>
        </a:spcBef>
        <a:buChar char="•"/>
        <a:defRPr sz="1800">
          <a:solidFill>
            <a:schemeClr val="tx1"/>
          </a:solidFill>
          <a:latin typeface="+mn-lt"/>
          <a:ea typeface="+mn-lt"/>
          <a:cs typeface="+mn-lt"/>
        </a:defRPr>
      </a:lvl7pPr>
      <a:lvl8pPr xmlns:a="http://schemas.openxmlformats.org/drawingml/2006/main" marL="3429000" indent="-228600" algn="l">
        <a:lnSpc>
          <a:spcPct val="90000"/>
        </a:lnSpc>
        <a:spcBef>
          <a:spcPts val="500"/>
        </a:spcBef>
        <a:buChar char="•"/>
        <a:defRPr sz="1800">
          <a:solidFill>
            <a:schemeClr val="tx1"/>
          </a:solidFill>
          <a:latin typeface="+mn-lt"/>
          <a:ea typeface="+mn-lt"/>
          <a:cs typeface="+mn-lt"/>
        </a:defRPr>
      </a:lvl8pPr>
      <a:lvl9pPr xmlns:a="http://schemas.openxmlformats.org/drawingml/2006/main" marL="3886200" indent="-228600" algn="l">
        <a:lnSpc>
          <a:spcPct val="90000"/>
        </a:lnSpc>
        <a:spcBef>
          <a:spcPts val="500"/>
        </a:spcBef>
        <a:buChar char="•"/>
        <a:defRPr sz="1800">
          <a:solidFill>
            <a:schemeClr val="tx1"/>
          </a:solidFill>
          <a:latin typeface="+mn-lt"/>
          <a:ea typeface="+mn-lt"/>
          <a:cs typeface="+mn-lt"/>
        </a:defRPr>
      </a:lvl9pPr>
    </p:bodyStyle>
    <p:otherStyle>
      <a:lvl1pPr xmlns:a="http://schemas.openxmlformats.org/drawingml/2006/main" marL="0" algn="l">
        <a:buNone/>
        <a:defRPr sz="1800">
          <a:solidFill>
            <a:schemeClr val="tx1"/>
          </a:solidFill>
          <a:latin typeface="+mn-lt"/>
          <a:ea typeface="+mn-lt"/>
          <a:cs typeface="+mn-lt"/>
        </a:defRPr>
      </a:lvl1pPr>
      <a:lvl2pPr xmlns:a="http://schemas.openxmlformats.org/drawingml/2006/main" marL="457200" algn="l">
        <a:buNone/>
        <a:defRPr sz="1800">
          <a:solidFill>
            <a:schemeClr val="tx1"/>
          </a:solidFill>
          <a:latin typeface="+mn-lt"/>
          <a:ea typeface="+mn-lt"/>
          <a:cs typeface="+mn-lt"/>
        </a:defRPr>
      </a:lvl2pPr>
      <a:lvl3pPr xmlns:a="http://schemas.openxmlformats.org/drawingml/2006/main" marL="914400" algn="l">
        <a:buNone/>
        <a:defRPr sz="1800">
          <a:solidFill>
            <a:schemeClr val="tx1"/>
          </a:solidFill>
          <a:latin typeface="+mn-lt"/>
          <a:ea typeface="+mn-lt"/>
          <a:cs typeface="+mn-lt"/>
        </a:defRPr>
      </a:lvl3pPr>
      <a:lvl4pPr xmlns:a="http://schemas.openxmlformats.org/drawingml/2006/main" marL="1371600" algn="l">
        <a:buNone/>
        <a:defRPr sz="1800">
          <a:solidFill>
            <a:schemeClr val="tx1"/>
          </a:solidFill>
          <a:latin typeface="+mn-lt"/>
          <a:ea typeface="+mn-lt"/>
          <a:cs typeface="+mn-lt"/>
        </a:defRPr>
      </a:lvl4pPr>
      <a:lvl5pPr xmlns:a="http://schemas.openxmlformats.org/drawingml/2006/main" marL="1828800" algn="l">
        <a:buNone/>
        <a:defRPr sz="1800">
          <a:solidFill>
            <a:schemeClr val="tx1"/>
          </a:solidFill>
          <a:latin typeface="+mn-lt"/>
          <a:ea typeface="+mn-lt"/>
          <a:cs typeface="+mn-lt"/>
        </a:defRPr>
      </a:lvl5pPr>
      <a:lvl6pPr xmlns:a="http://schemas.openxmlformats.org/drawingml/2006/main" marL="2286000" algn="l">
        <a:buNone/>
        <a:defRPr sz="1800">
          <a:solidFill>
            <a:schemeClr val="tx1"/>
          </a:solidFill>
          <a:latin typeface="+mn-lt"/>
          <a:ea typeface="+mn-lt"/>
          <a:cs typeface="+mn-lt"/>
        </a:defRPr>
      </a:lvl6pPr>
      <a:lvl7pPr xmlns:a="http://schemas.openxmlformats.org/drawingml/2006/main" marL="2743200" algn="l">
        <a:buNone/>
        <a:defRPr sz="1800">
          <a:solidFill>
            <a:schemeClr val="tx1"/>
          </a:solidFill>
          <a:latin typeface="+mn-lt"/>
          <a:ea typeface="+mn-lt"/>
          <a:cs typeface="+mn-lt"/>
        </a:defRPr>
      </a:lvl7pPr>
      <a:lvl8pPr xmlns:a="http://schemas.openxmlformats.org/drawingml/2006/main" marL="3200400" algn="l">
        <a:buNone/>
        <a:defRPr sz="1800">
          <a:solidFill>
            <a:schemeClr val="tx1"/>
          </a:solidFill>
          <a:latin typeface="+mn-lt"/>
          <a:ea typeface="+mn-lt"/>
          <a:cs typeface="+mn-lt"/>
        </a:defRPr>
      </a:lvl8pPr>
      <a:lvl9pPr xmlns:a="http://schemas.openxmlformats.org/drawingml/2006/main" marL="3657600" algn="l">
        <a:buNone/>
        <a:defRPr sz="1800">
          <a:solidFill>
            <a:schemeClr val="tx1"/>
          </a:solidFill>
          <a:latin typeface="+mn-lt"/>
          <a:ea typeface="+mn-lt"/>
          <a:cs typeface="+mn-lt"/>
        </a:defRPr>
      </a:lvl9pPr>
    </p:otherStyle>
  </p:txStyles>
</p:sldMaster>
</file>

<file path=ppt/slideMasters/theme/theme2.xml><?xml version="1.0" encoding="utf-8"?>
<a:theme xmlns:a="http://schemas.openxmlformats.org/drawingml/2006/main" name="ChatGPT">
  <a:themeElements>
    <a:clrScheme name="ChatGPT">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Light"/>
        <a:ea typeface="Calibri Light"/>
        <a:cs typeface="Calibri Light"/>
      </a:majorFont>
      <a:minorFont>
        <a:latin typeface="Calibri"/>
        <a:ea typeface="Calibri"/>
        <a:cs typeface="Calibri"/>
      </a:minorFont>
    </a:fontScheme>
    <a:fmtScheme name="ChatGPT">
      <a:fillStyleLst>
        <a:solidFill>
          <a:schemeClr val="phClr"/>
        </a:solidFill>
        <a:gradFill>
          <a:gsLst>
            <a:gs pos="0">
              <a:schemeClr val="phClr">
                <a:tint val="67000"/>
                <a:lumMod val="110000"/>
                <a:satMod val="105000"/>
              </a:schemeClr>
            </a:gs>
            <a:gs pos="50000">
              <a:schemeClr val="phClr">
                <a:tint val="73000"/>
                <a:lumMod val="105000"/>
                <a:satMod val="103000"/>
              </a:schemeClr>
            </a:gs>
            <a:gs pos="100000">
              <a:schemeClr val="phClr">
                <a:tint val="81000"/>
                <a:lumMod val="105000"/>
                <a:satMod val="109000"/>
              </a:schemeClr>
            </a:gs>
          </a:gsLst>
          <a:lin ang="5400000" scaled="0"/>
        </a:gradFill>
        <a:gradFill>
          <a:gsLst>
            <a:gs pos="0">
              <a:schemeClr val="phClr">
                <a:tint val="94000"/>
                <a:lumMod val="102000"/>
                <a:satMod val="103000"/>
              </a:schemeClr>
            </a:gs>
            <a:gs pos="50000">
              <a:schemeClr val="phClr">
                <a:shade val="100000"/>
                <a:lumMod val="100000"/>
                <a:satMod val="110000"/>
              </a:schemeClr>
            </a:gs>
            <a:gs pos="100000">
              <a:schemeClr val="phClr">
                <a:shade val="78000"/>
                <a:lumMod val="99000"/>
                <a:satMod val="120000"/>
              </a:schemeClr>
            </a:gs>
          </a:gsLst>
          <a:lin ang="5400000" scaled="0"/>
        </a:gradFill>
      </a:fillStyleLst>
      <a:lnStyleLst>
        <a:ln w="12700">
          <a:solidFill>
            <a:schemeClr val="phClr"/>
          </a:solidFill>
          <a:prstDash val="solid"/>
        </a:ln>
        <a:ln w="19050">
          <a:solidFill>
            <a:schemeClr val="phClr"/>
          </a:solidFill>
          <a:prstDash val="solid"/>
        </a:ln>
        <a:ln w="25400">
          <a:solidFill>
            <a:schemeClr val="phClr"/>
          </a:solidFill>
          <a:prstDash val="solid"/>
        </a:ln>
      </a:lnStyleLst>
      <a:effectStyleLst>
        <a:effectStyle>
          <a:effectLst/>
        </a:effectStyle>
        <a:effectStyle>
          <a:effectLst/>
        </a:effectStyle>
        <a:effectStyle>
          <a:effectLst>
            <a:outerShdw blurRad="57150" dist="19050" dir="5400000">
              <a:srgbClr val="000000">
                <a:alpha val="16000"/>
              </a:srgbClr>
            </a:outerShdw>
          </a:effectLst>
        </a:effectStyle>
        <a:effectStyle>
          <a:effectLst>
            <a:outerShdw blurRad="19050" dist="9525" dir="5400000">
              <a:srgbClr val="000000">
                <a:alpha val="6000"/>
              </a:srgbClr>
            </a:outerShdw>
          </a:effectLst>
        </a:effectStyle>
        <a:effectStyle>
          <a:effectLst>
            <a:outerShdw blurRad="28575" dist="9525" dir="5400000">
              <a:srgbClr val="000000">
                <a:alpha val="8000"/>
              </a:srgbClr>
            </a:outerShdw>
          </a:effectLst>
        </a:effectStyle>
        <a:effectStyle>
          <a:effectLst>
            <a:outerShdw blurRad="57150" dist="19050" dir="5400000">
              <a:srgbClr val="000000">
                <a:alpha val="10000"/>
              </a:srgbClr>
            </a:outerShdw>
          </a:effectLst>
        </a:effectStyle>
        <a:effectStyle>
          <a:effectLst>
            <a:outerShdw blurRad="114300" dist="38100" dir="5400000">
              <a:srgbClr val="000000">
                <a:alpha val="12000"/>
              </a:srgbClr>
            </a:outerShdw>
          </a:effectLst>
        </a:effectStyle>
        <a:effectStyle>
          <a:effectLst>
            <a:outerShdw blurRad="171450" dist="57150" dir="5400000">
              <a:srgbClr val="000000">
                <a:alpha val="16000"/>
              </a:srgbClr>
            </a:outerShdw>
          </a:effectLst>
        </a:effectStyle>
        <a:effectStyle>
          <a:effectLst>
            <a:outerShdw blurRad="266700" dist="95250" dir="5400000">
              <a:srgbClr val="000000">
                <a:alpha val="24000"/>
              </a:srgbClr>
            </a:outerShdw>
          </a:effectLst>
        </a:effectStyle>
      </a:effectStyleLst>
      <a:bgFillStyleLst>
        <a:solidFill>
          <a:schemeClr val="phClr"/>
        </a:solidFill>
        <a:solidFill>
          <a:schemeClr val="phClr">
            <a:tint val="95000"/>
            <a:satMod val="170000"/>
          </a:schemeClr>
        </a:solidFill>
        <a:gradFill>
          <a:gsLst>
            <a:gs pos="0">
              <a:schemeClr val="phClr">
                <a:tint val="93000"/>
                <a:shade val="98000"/>
                <a:lumMod val="102000"/>
                <a:satMod val="150000"/>
              </a:schemeClr>
            </a:gs>
            <a:gs pos="50000">
              <a:schemeClr val="phClr">
                <a:tint val="98000"/>
                <a:shade val="90000"/>
                <a:lumMod val="103000"/>
                <a:satMod val="130000"/>
              </a:schemeClr>
            </a:gs>
            <a:gs pos="100000">
              <a:schemeClr val="phClr">
                <a:shade val="63000"/>
                <a:satMod val="120000"/>
              </a:schemeClr>
            </a:gs>
          </a:gsLst>
          <a:lin ang="5400000" scaled="0"/>
        </a:gradFill>
      </a:bgFillStyleLst>
    </a:fmtScheme>
  </a:themeElements>
</a:theme>
</file>

<file path=ppt/slides/_rels/slide1.xml.rels>&#65279;<?xml version="1.0" encoding="utf-8"?><Relationships xmlns="http://schemas.openxmlformats.org/package/2006/relationships"><Relationship Type="http://schemas.openxmlformats.org/officeDocument/2006/relationships/slideLayout" Target="/ppt/slideLayouts/slideLayout1.xml" Id="R1ccf32b2b24f42e7" /><Relationship Type="http://schemas.openxmlformats.org/officeDocument/2006/relationships/image" Target="/ppt/media/image.png" Id="R3cc504ffa9a74824" /><Relationship Type="http://schemas.openxmlformats.org/officeDocument/2006/relationships/notesSlide" Target="/ppt/notesSlides/notesSlide1.xml" Id="R9cd53a2368364397" /></Relationships>
</file>

<file path=ppt/slides/_rels/slide10.xml.rels>&#65279;<?xml version="1.0" encoding="utf-8"?><Relationships xmlns="http://schemas.openxmlformats.org/package/2006/relationships"><Relationship Type="http://schemas.openxmlformats.org/officeDocument/2006/relationships/slideLayout" Target="/ppt/slideLayouts/slideLayout1.xml" Id="R4ebddbb02b004be2" /><Relationship Type="http://schemas.openxmlformats.org/officeDocument/2006/relationships/image" Target="/ppt/media/image4.png" Id="R7e5f0662fe244250" /><Relationship Type="http://schemas.openxmlformats.org/officeDocument/2006/relationships/notesSlide" Target="/ppt/notesSlides/notesSlide10.xml" Id="R0326f2efbc774b33" /></Relationships>
</file>

<file path=ppt/slides/_rels/slide11.xml.rels>&#65279;<?xml version="1.0" encoding="utf-8"?><Relationships xmlns="http://schemas.openxmlformats.org/package/2006/relationships"><Relationship Type="http://schemas.openxmlformats.org/officeDocument/2006/relationships/slideLayout" Target="/ppt/slideLayouts/slideLayout1.xml" Id="R0bead71b6b38404d" /><Relationship Type="http://schemas.openxmlformats.org/officeDocument/2006/relationships/image" Target="/ppt/media/image5.png" Id="R6a795dcd5a624a8a" /><Relationship Type="http://schemas.openxmlformats.org/officeDocument/2006/relationships/notesSlide" Target="/ppt/notesSlides/notesSlide11.xml" Id="R1ba845e32c0645f2" /></Relationships>
</file>

<file path=ppt/slides/_rels/slide12.xml.rels>&#65279;<?xml version="1.0" encoding="utf-8"?><Relationships xmlns="http://schemas.openxmlformats.org/package/2006/relationships"><Relationship Type="http://schemas.openxmlformats.org/officeDocument/2006/relationships/slideLayout" Target="/ppt/slideLayouts/slideLayout1.xml" Id="R06df85d7e7194737" /><Relationship Type="http://schemas.openxmlformats.org/officeDocument/2006/relationships/chart" Target="/ppt/slides/charts/chart7.xml" Id="R49849adc777146d3" /><Relationship Type="http://schemas.openxmlformats.org/officeDocument/2006/relationships/notesSlide" Target="/ppt/notesSlides/notesSlide12.xml" Id="Rc6c882319e1f4d6b" /></Relationships>
</file>

<file path=ppt/slides/_rels/slide13.xml.rels>&#65279;<?xml version="1.0" encoding="utf-8"?><Relationships xmlns="http://schemas.openxmlformats.org/package/2006/relationships"><Relationship Type="http://schemas.openxmlformats.org/officeDocument/2006/relationships/slideLayout" Target="/ppt/slideLayouts/slideLayout1.xml" Id="R6d85cd5b56f34298" /><Relationship Type="http://schemas.openxmlformats.org/officeDocument/2006/relationships/chart" Target="/ppt/slides/charts/chart8.xml" Id="R5ab2eb3b86c44f37" /><Relationship Type="http://schemas.openxmlformats.org/officeDocument/2006/relationships/notesSlide" Target="/ppt/notesSlides/notesSlide13.xml" Id="Rca78b0e3cc684abd" /></Relationships>
</file>

<file path=ppt/slides/_rels/slide14.xml.rels>&#65279;<?xml version="1.0" encoding="utf-8"?><Relationships xmlns="http://schemas.openxmlformats.org/package/2006/relationships"><Relationship Type="http://schemas.openxmlformats.org/officeDocument/2006/relationships/slideLayout" Target="/ppt/slideLayouts/slideLayout1.xml" Id="Rb720074952b74600" /><Relationship Type="http://schemas.openxmlformats.org/officeDocument/2006/relationships/chart" Target="/ppt/slides/charts/chart9.xml" Id="R3bd25f6bd1cc42cc" /><Relationship Type="http://schemas.openxmlformats.org/officeDocument/2006/relationships/notesSlide" Target="/ppt/notesSlides/notesSlide14.xml" Id="R3e51e21a98464c32" /></Relationships>
</file>

<file path=ppt/slides/_rels/slide15.xml.rels>&#65279;<?xml version="1.0" encoding="utf-8"?><Relationships xmlns="http://schemas.openxmlformats.org/package/2006/relationships"><Relationship Type="http://schemas.openxmlformats.org/officeDocument/2006/relationships/slideLayout" Target="/ppt/slideLayouts/slideLayout1.xml" Id="R9804b2eba24e428c" /><Relationship Type="http://schemas.openxmlformats.org/officeDocument/2006/relationships/image" Target="/ppt/media/image6.png" Id="R710983ec20924691" /><Relationship Type="http://schemas.openxmlformats.org/officeDocument/2006/relationships/notesSlide" Target="/ppt/notesSlides/notesSlide15.xml" Id="R5d7eea724d384b6c" /></Relationships>
</file>

<file path=ppt/slides/_rels/slide2.xml.rels>&#65279;<?xml version="1.0" encoding="utf-8"?><Relationships xmlns="http://schemas.openxmlformats.org/package/2006/relationships"><Relationship Type="http://schemas.openxmlformats.org/officeDocument/2006/relationships/slideLayout" Target="/ppt/slideLayouts/slideLayout1.xml" Id="R431aa19bb182418f" /><Relationship Type="http://schemas.openxmlformats.org/officeDocument/2006/relationships/image" Target="/ppt/media/image2.png" Id="R8d9ab4d391974065" /><Relationship Type="http://schemas.openxmlformats.org/officeDocument/2006/relationships/notesSlide" Target="/ppt/notesSlides/notesSlide2.xml" Id="R13c3ba70ba3e43b1" /></Relationships>
</file>

<file path=ppt/slides/_rels/slide3.xml.rels>&#65279;<?xml version="1.0" encoding="utf-8"?><Relationships xmlns="http://schemas.openxmlformats.org/package/2006/relationships"><Relationship Type="http://schemas.openxmlformats.org/officeDocument/2006/relationships/slideLayout" Target="/ppt/slideLayouts/slideLayout1.xml" Id="Radb8771fe62245f4" /><Relationship Type="http://schemas.openxmlformats.org/officeDocument/2006/relationships/notesSlide" Target="/ppt/notesSlides/notesSlide3.xml" Id="R0beba82df0754241" /></Relationships>
</file>

<file path=ppt/slides/_rels/slide4.xml.rels>&#65279;<?xml version="1.0" encoding="utf-8"?><Relationships xmlns="http://schemas.openxmlformats.org/package/2006/relationships"><Relationship Type="http://schemas.openxmlformats.org/officeDocument/2006/relationships/slideLayout" Target="/ppt/slideLayouts/slideLayout1.xml" Id="R22b9544c98d74990" /><Relationship Type="http://schemas.openxmlformats.org/officeDocument/2006/relationships/image" Target="/ppt/media/image3.png" Id="R462f3f955c6348a8" /><Relationship Type="http://schemas.openxmlformats.org/officeDocument/2006/relationships/notesSlide" Target="/ppt/notesSlides/notesSlide4.xml" Id="R13273f0dabd44c07" /></Relationships>
</file>

<file path=ppt/slides/_rels/slide5.xml.rels>&#65279;<?xml version="1.0" encoding="utf-8"?><Relationships xmlns="http://schemas.openxmlformats.org/package/2006/relationships"><Relationship Type="http://schemas.openxmlformats.org/officeDocument/2006/relationships/slideLayout" Target="/ppt/slideLayouts/slideLayout1.xml" Id="Rdc3e63a1d96346c2" /><Relationship Type="http://schemas.openxmlformats.org/officeDocument/2006/relationships/chart" Target="/ppt/slides/charts/chart1.xml" Id="Rd4fca9de51534789" /><Relationship Type="http://schemas.openxmlformats.org/officeDocument/2006/relationships/chart" Target="/ppt/slides/charts/chart2.xml" Id="Rb360b321f8364b90" /><Relationship Type="http://schemas.openxmlformats.org/officeDocument/2006/relationships/notesSlide" Target="/ppt/notesSlides/notesSlide5.xml" Id="R6fadd84dfd0d446d" /></Relationships>
</file>

<file path=ppt/slides/_rels/slide6.xml.rels>&#65279;<?xml version="1.0" encoding="utf-8"?><Relationships xmlns="http://schemas.openxmlformats.org/package/2006/relationships"><Relationship Type="http://schemas.openxmlformats.org/officeDocument/2006/relationships/slideLayout" Target="/ppt/slideLayouts/slideLayout1.xml" Id="R265c6133f521432e" /><Relationship Type="http://schemas.openxmlformats.org/officeDocument/2006/relationships/chart" Target="/ppt/slides/charts/chart3.xml" Id="R18e9a2abd5764a66" /><Relationship Type="http://schemas.openxmlformats.org/officeDocument/2006/relationships/notesSlide" Target="/ppt/notesSlides/notesSlide6.xml" Id="Rbdedf5c52d0b496d" /></Relationships>
</file>

<file path=ppt/slides/_rels/slide7.xml.rels>&#65279;<?xml version="1.0" encoding="utf-8"?><Relationships xmlns="http://schemas.openxmlformats.org/package/2006/relationships"><Relationship Type="http://schemas.openxmlformats.org/officeDocument/2006/relationships/slideLayout" Target="/ppt/slideLayouts/slideLayout1.xml" Id="R52d5942343ea4e14" /><Relationship Type="http://schemas.openxmlformats.org/officeDocument/2006/relationships/chart" Target="/ppt/slides/charts/chart4.xml" Id="Rd09ebc7b748c4b6e" /><Relationship Type="http://schemas.openxmlformats.org/officeDocument/2006/relationships/notesSlide" Target="/ppt/notesSlides/notesSlide7.xml" Id="Ra2c05c6dd61e475e" /></Relationships>
</file>

<file path=ppt/slides/_rels/slide8.xml.rels>&#65279;<?xml version="1.0" encoding="utf-8"?><Relationships xmlns="http://schemas.openxmlformats.org/package/2006/relationships"><Relationship Type="http://schemas.openxmlformats.org/officeDocument/2006/relationships/slideLayout" Target="/ppt/slideLayouts/slideLayout1.xml" Id="R2ef99a39e8d14d26" /><Relationship Type="http://schemas.openxmlformats.org/officeDocument/2006/relationships/chart" Target="/ppt/slides/charts/chart5.xml" Id="Rf4ffa8a731f94b5d" /><Relationship Type="http://schemas.openxmlformats.org/officeDocument/2006/relationships/notesSlide" Target="/ppt/notesSlides/notesSlide8.xml" Id="Rb6ec0b1b71aa4da8" /></Relationships>
</file>

<file path=ppt/slides/_rels/slide9.xml.rels>&#65279;<?xml version="1.0" encoding="utf-8"?><Relationships xmlns="http://schemas.openxmlformats.org/package/2006/relationships"><Relationship Type="http://schemas.openxmlformats.org/officeDocument/2006/relationships/slideLayout" Target="/ppt/slideLayouts/slideLayout1.xml" Id="R4fec5c37a6804083" /><Relationship Type="http://schemas.openxmlformats.org/officeDocument/2006/relationships/chart" Target="/ppt/slides/charts/chart6.xml" Id="R7f8d563ea5294a67" /><Relationship Type="http://schemas.openxmlformats.org/officeDocument/2006/relationships/notesSlide" Target="/ppt/notesSlides/notesSlide9.xml" Id="Re168c2c2837c42e9" /></Relationships>
</file>

<file path=ppt/slides/charts/chart1.xml><?xml version="1.0" encoding="utf-8"?>
<c:chartSpace xmlns:c="http://schemas.openxmlformats.org/drawingml/2006/chart">
  <c:lang val="en-US"/>
  <c:chart>
    <c:plotArea>
      <c:scatterChart>
        <c:scatterStyle val="lineMarker"/>
        <c:ser>
          <c:idx val="0"/>
          <c:order val="0"/>
          <c:tx>
            <c:v>material 1</c:v>
          </c:tx>
          <c:spPr>
            <a:ln xmlns:a="http://schemas.openxmlformats.org/drawingml/2006/main" w="38100">
              <a:solidFill>
                <a:srgbClr val="22C7A9"/>
              </a:solidFill>
              <a:prstDash val="solid"/>
            </a:ln>
          </c:spPr>
          <c:marker>
            <c:symbol val="none"/>
            <c:size val="2"/>
          </c:marker>
          <c:xVal>
            <c:numLit>
              <c:formatCode>General</c:formatCode>
              <c:ptCount val="5"/>
              <c:pt idx="0">
                <c:v>-2</c:v>
              </c:pt>
              <c:pt idx="1">
                <c:v>-1</c:v>
              </c:pt>
              <c:pt idx="2">
                <c:v>0</c:v>
              </c:pt>
              <c:pt idx="3">
                <c:v>1</c:v>
              </c:pt>
              <c:pt idx="4">
                <c:v>2</c:v>
              </c:pt>
            </c:numLit>
          </c:xVal>
          <c:yVal>
            <c:numLit>
              <c:formatCode>0.0</c:formatCode>
              <c:ptCount val="5"/>
              <c:pt idx="0">
                <c:v>0</c:v>
              </c:pt>
              <c:pt idx="1">
                <c:v>0.5</c:v>
              </c:pt>
              <c:pt idx="2">
                <c:v>1</c:v>
              </c:pt>
              <c:pt idx="3">
                <c:v>1.5</c:v>
              </c:pt>
              <c:pt idx="4">
                <c:v>2</c:v>
              </c:pt>
            </c:numLit>
          </c:yVal>
        </c:ser>
        <c:ser>
          <c:idx val="1"/>
          <c:order val="1"/>
          <c:tx>
            <c:v>material 2</c:v>
          </c:tx>
          <c:spPr>
            <a:ln xmlns:a="http://schemas.openxmlformats.org/drawingml/2006/main" w="38100">
              <a:solidFill>
                <a:srgbClr val="E56AA6"/>
              </a:solidFill>
              <a:prstDash val="solid"/>
            </a:ln>
          </c:spPr>
          <c:marker>
            <c:symbol val="none"/>
            <c:size val="2"/>
          </c:marker>
          <c:xVal>
            <c:numLit>
              <c:formatCode>General</c:formatCode>
              <c:ptCount val="5"/>
              <c:pt idx="0">
                <c:v>-2</c:v>
              </c:pt>
              <c:pt idx="1">
                <c:v>-1</c:v>
              </c:pt>
              <c:pt idx="2">
                <c:v>0</c:v>
              </c:pt>
              <c:pt idx="3">
                <c:v>1</c:v>
              </c:pt>
              <c:pt idx="4">
                <c:v>2</c:v>
              </c:pt>
            </c:numLit>
          </c:xVal>
          <c:yVal>
            <c:numLit>
              <c:formatCode>0.0</c:formatCode>
              <c:ptCount val="5"/>
              <c:pt idx="0">
                <c:v>2</c:v>
              </c:pt>
              <c:pt idx="1">
                <c:v>1.5</c:v>
              </c:pt>
              <c:pt idx="2">
                <c:v>1</c:v>
              </c:pt>
              <c:pt idx="3">
                <c:v>0.5</c:v>
              </c:pt>
              <c:pt idx="4">
                <c:v>0</c:v>
              </c:pt>
            </c:numLit>
          </c:yVal>
        </c:ser>
        <c:ser>
          <c:idx val="2"/>
          <c:order val="2"/>
          <c:tx>
            <c:v>match</c:v>
          </c:tx>
          <c:spPr>
            <a:solidFill xmlns:a="http://schemas.openxmlformats.org/drawingml/2006/main">
              <a:srgbClr val="F2A61A"/>
            </a:solidFill>
            <a:ln xmlns:a="http://schemas.openxmlformats.org/drawingml/2006/main" w="0">
              <a:noFill/>
              <a:prstDash val="solid"/>
            </a:ln>
          </c:spPr>
          <c:marker>
            <c:symbol val="circle"/>
            <c:size val="12"/>
          </c:marker>
          <c:xVal>
            <c:numLit>
              <c:formatCode>General</c:formatCode>
              <c:ptCount val="1"/>
              <c:pt idx="0">
                <c:v>0</c:v>
              </c:pt>
            </c:numLit>
          </c:xVal>
          <c:yVal>
            <c:numLit>
              <c:formatCode>0.0</c:formatCode>
              <c:ptCount val="1"/>
              <c:pt idx="0">
                <c:v>1</c:v>
              </c:pt>
            </c:numLit>
          </c:yVal>
        </c:ser>
        <c:axId val="48650112"/>
        <c:axId val="48672768"/>
      </c:scatterChart>
      <c:valAx>
        <c:axId val="48672768"/>
        <c:scaling>
          <c:orientation val="minMax"/>
          <c:max val="2"/>
          <c:min val="0"/>
        </c:scaling>
        <c:delete val="0"/>
        <c:axPos val="l"/>
        <c:majorGridlines>
          <c:spPr>
            <a:ln xmlns:a="http://schemas.openxmlformats.org/drawingml/2006/main" w="9525">
              <a:solidFill>
                <a:srgbClr val="27405E"/>
              </a:solidFill>
              <a:prstDash val="solid"/>
            </a:ln>
          </c:spPr>
        </c:majorGridlines>
        <c:title>
          <c:tx>
            <c:rich>
              <a:bodyPr xmlns:a="http://schemas.openxmlformats.org/drawingml/2006/main"/>
              <a:lstStyle xmlns:a="http://schemas.openxmlformats.org/drawingml/2006/main"/>
              <a:p xmlns:a="http://schemas.openxmlformats.org/drawingml/2006/main">
                <a:r>
                  <a:rPr sz="1350" b="1">
                    <a:solidFill>
                      <a:srgbClr val="F7FAFC"/>
                    </a:solidFill>
                  </a:rPr>
                  <a:t>chosen response J</a:t>
                </a:r>
              </a:p>
            </c:rich>
          </c:tx>
          <c:txPr>
            <a:bodyPr xmlns:a="http://schemas.openxmlformats.org/drawingml/2006/main" anchorCtr="1"/>
            <a:lstStyle xmlns:a="http://schemas.openxmlformats.org/drawingml/2006/main"/>
            <a:p xmlns:a="http://schemas.openxmlformats.org/drawingml/2006/main">
              <a:pPr>
                <a:defRPr sz="1350" b="1">
                  <a:solidFill>
                    <a:srgbClr val="F7FAFC"/>
                  </a:solidFill>
                </a:defRPr>
              </a:pPr>
            </a:p>
          </c:txPr>
        </c:title>
        <c:numFmt formatCode="0.0"/>
        <c:majorTickMark val="none"/>
        <c:minorTickMark val="none"/>
        <c:spPr>
          <a:ln xmlns:a="http://schemas.openxmlformats.org/drawingml/2006/main" w="9525">
            <a:solidFill>
              <a:srgbClr val="9FB1C7"/>
            </a:solidFill>
            <a:prstDash val="solid"/>
          </a:ln>
        </c:spPr>
        <c:txPr>
          <a:bodyPr xmlns:a="http://schemas.openxmlformats.org/drawingml/2006/main" anchorCtr="1"/>
          <a:lstStyle xmlns:a="http://schemas.openxmlformats.org/drawingml/2006/main"/>
          <a:p xmlns:a="http://schemas.openxmlformats.org/drawingml/2006/main">
            <a:pPr>
              <a:defRPr sz="1200">
                <a:solidFill>
                  <a:srgbClr val="9FB1C7"/>
                </a:solidFill>
              </a:defRPr>
            </a:pPr>
          </a:p>
        </c:txPr>
        <c:crossAx val="48650112"/>
        <c:majorUnit val="0.5"/>
      </c:valAx>
      <c:valAx>
        <c:axId val="48650112"/>
        <c:scaling>
          <c:orientation val="minMax"/>
          <c:max val="2"/>
          <c:min val="-2"/>
        </c:scaling>
        <c:delete val="0"/>
        <c:axPos val="b"/>
        <c:majorGridlines>
          <c:spPr>
            <a:ln xmlns:a="http://schemas.openxmlformats.org/drawingml/2006/main" w="9525">
              <a:solidFill>
                <a:srgbClr val="27405E"/>
              </a:solidFill>
              <a:prstDash val="solid"/>
            </a:ln>
          </c:spPr>
        </c:majorGridlines>
        <c:title>
          <c:tx>
            <c:rich>
              <a:bodyPr xmlns:a="http://schemas.openxmlformats.org/drawingml/2006/main"/>
              <a:lstStyle xmlns:a="http://schemas.openxmlformats.org/drawingml/2006/main"/>
              <a:p xmlns:a="http://schemas.openxmlformats.org/drawingml/2006/main">
                <a:r>
                  <a:rPr sz="1350" b="1">
                    <a:solidFill>
                      <a:srgbClr val="F7FAFC"/>
                    </a:solidFill>
                  </a:rPr>
                  <a:t>shared field Φ</a:t>
                </a:r>
              </a:p>
            </c:rich>
          </c:tx>
          <c:txPr>
            <a:bodyPr xmlns:a="http://schemas.openxmlformats.org/drawingml/2006/main" anchorCtr="1"/>
            <a:lstStyle xmlns:a="http://schemas.openxmlformats.org/drawingml/2006/main"/>
            <a:p xmlns:a="http://schemas.openxmlformats.org/drawingml/2006/main">
              <a:pPr>
                <a:defRPr sz="1350" b="1">
                  <a:solidFill>
                    <a:srgbClr val="F7FAFC"/>
                  </a:solidFill>
                </a:defRPr>
              </a:pPr>
            </a:p>
          </c:txPr>
        </c:title>
        <c:numFmt formatCode="0"/>
        <c:majorTickMark val="none"/>
        <c:minorTickMark val="none"/>
        <c:spPr>
          <a:ln xmlns:a="http://schemas.openxmlformats.org/drawingml/2006/main" w="9525">
            <a:solidFill>
              <a:srgbClr val="9FB1C7"/>
            </a:solidFill>
            <a:prstDash val="solid"/>
          </a:ln>
        </c:spPr>
        <c:txPr>
          <a:bodyPr xmlns:a="http://schemas.openxmlformats.org/drawingml/2006/main" anchorCtr="1"/>
          <a:lstStyle xmlns:a="http://schemas.openxmlformats.org/drawingml/2006/main"/>
          <a:p xmlns:a="http://schemas.openxmlformats.org/drawingml/2006/main">
            <a:pPr>
              <a:defRPr sz="1200">
                <a:solidFill>
                  <a:srgbClr val="9FB1C7"/>
                </a:solidFill>
              </a:defRPr>
            </a:pPr>
          </a:p>
        </c:txPr>
        <c:crossAx val="48672768"/>
        <c:majorUnit val="1"/>
      </c:valAx>
      <c:spPr>
        <a:solidFill xmlns:a="http://schemas.openxmlformats.org/drawingml/2006/main">
          <a:srgbClr val="061325"/>
        </a:solidFill>
        <a:ln xmlns:a="http://schemas.openxmlformats.org/drawingml/2006/main" w="0">
          <a:noFill/>
          <a:prstDash val="solid"/>
        </a:ln>
      </c:spPr>
    </c:plotArea>
    <c:legend>
      <c:legendPos val="b"/>
      <c:overlay val="0"/>
      <c:txPr>
        <a:bodyPr xmlns:a="http://schemas.openxmlformats.org/drawingml/2006/main" anchorCtr="1"/>
        <a:lstStyle xmlns:a="http://schemas.openxmlformats.org/drawingml/2006/main"/>
        <a:p xmlns:a="http://schemas.openxmlformats.org/drawingml/2006/main">
          <a:pPr>
            <a:defRPr sz="1200">
              <a:solidFill>
                <a:srgbClr val="F7FAFC"/>
              </a:solidFill>
            </a:defRPr>
          </a:pPr>
        </a:p>
      </c:txPr>
    </c:legend>
    <c:plotVisOnly val="1"/>
  </c:chart>
  <c:spPr>
    <a:solidFill xmlns:a="http://schemas.openxmlformats.org/drawingml/2006/main">
      <a:srgbClr val="061325"/>
    </a:solidFill>
    <a:ln xmlns:a="http://schemas.openxmlformats.org/drawingml/2006/main" w="0">
      <a:noFill/>
      <a:prstDash val="solid"/>
    </a:ln>
  </c:spPr>
</c:chartSpace>
</file>

<file path=ppt/slides/charts/chart2.xml><?xml version="1.0" encoding="utf-8"?>
<c:chartSpace xmlns:c="http://schemas.openxmlformats.org/drawingml/2006/chart">
  <c:lang val="en-US"/>
  <c:chart>
    <c:plotArea>
      <c:scatterChart>
        <c:scatterStyle val="lineMarker"/>
        <c:ser>
          <c:idx val="0"/>
          <c:order val="0"/>
          <c:tx>
            <c:v>e(Φ)=J₁−J₂</c:v>
          </c:tx>
          <c:spPr>
            <a:ln xmlns:a="http://schemas.openxmlformats.org/drawingml/2006/main" w="38100">
              <a:solidFill>
                <a:srgbClr val="F2A61A"/>
              </a:solidFill>
              <a:prstDash val="solid"/>
            </a:ln>
          </c:spPr>
          <c:marker>
            <c:symbol val="none"/>
            <c:size val="2"/>
          </c:marker>
          <c:xVal>
            <c:numLit>
              <c:formatCode>General</c:formatCode>
              <c:ptCount val="5"/>
              <c:pt idx="0">
                <c:v>-2</c:v>
              </c:pt>
              <c:pt idx="1">
                <c:v>-1</c:v>
              </c:pt>
              <c:pt idx="2">
                <c:v>0</c:v>
              </c:pt>
              <c:pt idx="3">
                <c:v>1</c:v>
              </c:pt>
              <c:pt idx="4">
                <c:v>2</c:v>
              </c:pt>
            </c:numLit>
          </c:xVal>
          <c:yVal>
            <c:numLit>
              <c:formatCode>0</c:formatCode>
              <c:ptCount val="5"/>
              <c:pt idx="0">
                <c:v>-2</c:v>
              </c:pt>
              <c:pt idx="1">
                <c:v>-1</c:v>
              </c:pt>
              <c:pt idx="2">
                <c:v>0</c:v>
              </c:pt>
              <c:pt idx="3">
                <c:v>1</c:v>
              </c:pt>
              <c:pt idx="4">
                <c:v>2</c:v>
              </c:pt>
            </c:numLit>
          </c:yVal>
        </c:ser>
        <c:ser>
          <c:idx val="1"/>
          <c:order val="1"/>
          <c:tx>
            <c:v>root</c:v>
          </c:tx>
          <c:spPr>
            <a:solidFill xmlns:a="http://schemas.openxmlformats.org/drawingml/2006/main">
              <a:srgbClr val="E56AA6"/>
            </a:solidFill>
            <a:ln xmlns:a="http://schemas.openxmlformats.org/drawingml/2006/main" w="0">
              <a:noFill/>
              <a:prstDash val="solid"/>
            </a:ln>
          </c:spPr>
          <c:marker>
            <c:symbol val="circle"/>
            <c:size val="13"/>
          </c:marker>
          <c:xVal>
            <c:numLit>
              <c:formatCode>General</c:formatCode>
              <c:ptCount val="1"/>
              <c:pt idx="0">
                <c:v>0</c:v>
              </c:pt>
            </c:numLit>
          </c:xVal>
          <c:yVal>
            <c:numLit>
              <c:formatCode>0</c:formatCode>
              <c:ptCount val="1"/>
              <c:pt idx="0">
                <c:v>0</c:v>
              </c:pt>
            </c:numLit>
          </c:yVal>
        </c:ser>
        <c:axId val="48650112"/>
        <c:axId val="48672768"/>
      </c:scatterChart>
      <c:valAx>
        <c:axId val="48672768"/>
        <c:scaling>
          <c:orientation val="minMax"/>
          <c:max val="2"/>
          <c:min val="-2"/>
        </c:scaling>
        <c:delete val="0"/>
        <c:axPos val="l"/>
        <c:majorGridlines>
          <c:spPr>
            <a:ln xmlns:a="http://schemas.openxmlformats.org/drawingml/2006/main" w="9525">
              <a:solidFill>
                <a:srgbClr val="27405E"/>
              </a:solidFill>
              <a:prstDash val="solid"/>
            </a:ln>
          </c:spPr>
        </c:majorGridlines>
        <c:title>
          <c:tx>
            <c:rich>
              <a:bodyPr xmlns:a="http://schemas.openxmlformats.org/drawingml/2006/main"/>
              <a:lstStyle xmlns:a="http://schemas.openxmlformats.org/drawingml/2006/main"/>
              <a:p xmlns:a="http://schemas.openxmlformats.org/drawingml/2006/main">
                <a:r>
                  <a:rPr sz="1350" b="1">
                    <a:solidFill>
                      <a:srgbClr val="F7FAFC"/>
                    </a:solidFill>
                  </a:rPr>
                  <a:t>residual e(Φ)</a:t>
                </a:r>
              </a:p>
            </c:rich>
          </c:tx>
          <c:txPr>
            <a:bodyPr xmlns:a="http://schemas.openxmlformats.org/drawingml/2006/main" anchorCtr="1"/>
            <a:lstStyle xmlns:a="http://schemas.openxmlformats.org/drawingml/2006/main"/>
            <a:p xmlns:a="http://schemas.openxmlformats.org/drawingml/2006/main">
              <a:pPr>
                <a:defRPr sz="1350" b="1">
                  <a:solidFill>
                    <a:srgbClr val="F7FAFC"/>
                  </a:solidFill>
                </a:defRPr>
              </a:pPr>
            </a:p>
          </c:txPr>
        </c:title>
        <c:numFmt formatCode="0"/>
        <c:majorTickMark val="none"/>
        <c:minorTickMark val="none"/>
        <c:spPr>
          <a:ln xmlns:a="http://schemas.openxmlformats.org/drawingml/2006/main" w="9525">
            <a:solidFill>
              <a:srgbClr val="9FB1C7"/>
            </a:solidFill>
            <a:prstDash val="solid"/>
          </a:ln>
        </c:spPr>
        <c:txPr>
          <a:bodyPr xmlns:a="http://schemas.openxmlformats.org/drawingml/2006/main" anchorCtr="1"/>
          <a:lstStyle xmlns:a="http://schemas.openxmlformats.org/drawingml/2006/main"/>
          <a:p xmlns:a="http://schemas.openxmlformats.org/drawingml/2006/main">
            <a:pPr>
              <a:defRPr sz="1200">
                <a:solidFill>
                  <a:srgbClr val="9FB1C7"/>
                </a:solidFill>
              </a:defRPr>
            </a:pPr>
          </a:p>
        </c:txPr>
        <c:crossAx val="48650112"/>
        <c:majorUnit val="1"/>
      </c:valAx>
      <c:valAx>
        <c:axId val="48650112"/>
        <c:scaling>
          <c:orientation val="minMax"/>
          <c:max val="2"/>
          <c:min val="-2"/>
        </c:scaling>
        <c:delete val="0"/>
        <c:axPos val="b"/>
        <c:majorGridlines>
          <c:spPr>
            <a:ln xmlns:a="http://schemas.openxmlformats.org/drawingml/2006/main" w="9525">
              <a:solidFill>
                <a:srgbClr val="27405E"/>
              </a:solidFill>
              <a:prstDash val="solid"/>
            </a:ln>
          </c:spPr>
        </c:majorGridlines>
        <c:title>
          <c:tx>
            <c:rich>
              <a:bodyPr xmlns:a="http://schemas.openxmlformats.org/drawingml/2006/main"/>
              <a:lstStyle xmlns:a="http://schemas.openxmlformats.org/drawingml/2006/main"/>
              <a:p xmlns:a="http://schemas.openxmlformats.org/drawingml/2006/main">
                <a:r>
                  <a:rPr sz="1350" b="1">
                    <a:solidFill>
                      <a:srgbClr val="F7FAFC"/>
                    </a:solidFill>
                  </a:rPr>
                  <a:t>shared field Φ</a:t>
                </a:r>
              </a:p>
            </c:rich>
          </c:tx>
          <c:txPr>
            <a:bodyPr xmlns:a="http://schemas.openxmlformats.org/drawingml/2006/main" anchorCtr="1"/>
            <a:lstStyle xmlns:a="http://schemas.openxmlformats.org/drawingml/2006/main"/>
            <a:p xmlns:a="http://schemas.openxmlformats.org/drawingml/2006/main">
              <a:pPr>
                <a:defRPr sz="1350" b="1">
                  <a:solidFill>
                    <a:srgbClr val="F7FAFC"/>
                  </a:solidFill>
                </a:defRPr>
              </a:pPr>
            </a:p>
          </c:txPr>
        </c:title>
        <c:numFmt formatCode="0"/>
        <c:majorTickMark val="none"/>
        <c:minorTickMark val="none"/>
        <c:spPr>
          <a:ln xmlns:a="http://schemas.openxmlformats.org/drawingml/2006/main" w="9525">
            <a:solidFill>
              <a:srgbClr val="9FB1C7"/>
            </a:solidFill>
            <a:prstDash val="solid"/>
          </a:ln>
        </c:spPr>
        <c:txPr>
          <a:bodyPr xmlns:a="http://schemas.openxmlformats.org/drawingml/2006/main" anchorCtr="1"/>
          <a:lstStyle xmlns:a="http://schemas.openxmlformats.org/drawingml/2006/main"/>
          <a:p xmlns:a="http://schemas.openxmlformats.org/drawingml/2006/main">
            <a:pPr>
              <a:defRPr sz="1200">
                <a:solidFill>
                  <a:srgbClr val="9FB1C7"/>
                </a:solidFill>
              </a:defRPr>
            </a:pPr>
          </a:p>
        </c:txPr>
        <c:crossAx val="48672768"/>
        <c:majorUnit val="1"/>
      </c:valAx>
      <c:spPr>
        <a:solidFill xmlns:a="http://schemas.openxmlformats.org/drawingml/2006/main">
          <a:srgbClr val="061325"/>
        </a:solidFill>
        <a:ln xmlns:a="http://schemas.openxmlformats.org/drawingml/2006/main" w="0">
          <a:noFill/>
          <a:prstDash val="solid"/>
        </a:ln>
      </c:spPr>
    </c:plotArea>
    <c:plotVisOnly val="1"/>
  </c:chart>
  <c:spPr>
    <a:solidFill xmlns:a="http://schemas.openxmlformats.org/drawingml/2006/main">
      <a:srgbClr val="061325"/>
    </a:solidFill>
    <a:ln xmlns:a="http://schemas.openxmlformats.org/drawingml/2006/main" w="0">
      <a:noFill/>
      <a:prstDash val="solid"/>
    </a:ln>
  </c:spPr>
</c:chartSpace>
</file>

<file path=ppt/slides/charts/chart3.xml><?xml version="1.0" encoding="utf-8"?>
<c:chartSpace xmlns:c="http://schemas.openxmlformats.org/drawingml/2006/chart">
  <c:lang val="en-US"/>
  <c:chart>
    <c:plotArea>
      <c:scatterChart>
        <c:scatterStyle val="lineMarker"/>
        <c:ser>
          <c:idx val="0"/>
          <c:order val="0"/>
          <c:tx>
            <c:v>decaying residual</c:v>
          </c:tx>
          <c:spPr>
            <a:solidFill xmlns:a="http://schemas.openxmlformats.org/drawingml/2006/main">
              <a:srgbClr val="35C7F2"/>
            </a:solidFill>
            <a:ln xmlns:a="http://schemas.openxmlformats.org/drawingml/2006/main" w="28575">
              <a:solidFill>
                <a:srgbClr val="35C7F2"/>
              </a:solidFill>
              <a:prstDash val="solid"/>
            </a:ln>
          </c:spPr>
          <c:marker>
            <c:symbol val="circle"/>
            <c:size val="4"/>
          </c:marker>
          <c:xVal>
            <c:numLit>
              <c:formatCode>General</c:formatCode>
              <c:ptCount val="68"/>
              <c:pt idx="0">
                <c:v>0.2</c:v>
              </c:pt>
              <c:pt idx="1">
                <c:v>0.25</c:v>
              </c:pt>
              <c:pt idx="2">
                <c:v>0.30000000000000004</c:v>
              </c:pt>
              <c:pt idx="3">
                <c:v>0.35000000000000003</c:v>
              </c:pt>
              <c:pt idx="4">
                <c:v>0.4</c:v>
              </c:pt>
              <c:pt idx="5">
                <c:v>0.45</c:v>
              </c:pt>
              <c:pt idx="6">
                <c:v>0.5</c:v>
              </c:pt>
              <c:pt idx="7">
                <c:v>0.55</c:v>
              </c:pt>
              <c:pt idx="8">
                <c:v>0.6000000000000001</c:v>
              </c:pt>
              <c:pt idx="9">
                <c:v>0.65</c:v>
              </c:pt>
              <c:pt idx="10">
                <c:v>0.7</c:v>
              </c:pt>
              <c:pt idx="11">
                <c:v>0.75</c:v>
              </c:pt>
              <c:pt idx="12">
                <c:v>0.8</c:v>
              </c:pt>
              <c:pt idx="13">
                <c:v>0.8500000000000001</c:v>
              </c:pt>
              <c:pt idx="14">
                <c:v>0.9000000000000001</c:v>
              </c:pt>
              <c:pt idx="15">
                <c:v>0.95</c:v>
              </c:pt>
              <c:pt idx="16">
                <c:v>1</c:v>
              </c:pt>
              <c:pt idx="17">
                <c:v>1.05</c:v>
              </c:pt>
              <c:pt idx="18">
                <c:v>1.1</c:v>
              </c:pt>
              <c:pt idx="19">
                <c:v>1.1500000000000001</c:v>
              </c:pt>
              <c:pt idx="20">
                <c:v>1.2</c:v>
              </c:pt>
              <c:pt idx="21">
                <c:v>1.25</c:v>
              </c:pt>
              <c:pt idx="22">
                <c:v>1.3</c:v>
              </c:pt>
              <c:pt idx="23">
                <c:v>1.35</c:v>
              </c:pt>
              <c:pt idx="24">
                <c:v>1.355</c:v>
              </c:pt>
              <c:pt idx="25">
                <c:v>1.36</c:v>
              </c:pt>
              <c:pt idx="26">
                <c:v>1.365</c:v>
              </c:pt>
              <c:pt idx="27">
                <c:v>1.37</c:v>
              </c:pt>
              <c:pt idx="28">
                <c:v>1.375</c:v>
              </c:pt>
              <c:pt idx="29">
                <c:v>1.3800000000000001</c:v>
              </c:pt>
              <c:pt idx="30">
                <c:v>1.385</c:v>
              </c:pt>
              <c:pt idx="31">
                <c:v>1.3900000000000001</c:v>
              </c:pt>
              <c:pt idx="32">
                <c:v>1.395</c:v>
              </c:pt>
              <c:pt idx="33">
                <c:v>1.4000000000000001</c:v>
              </c:pt>
              <c:pt idx="34">
                <c:v>1.405</c:v>
              </c:pt>
              <c:pt idx="35">
                <c:v>1.4100000000000001</c:v>
              </c:pt>
              <c:pt idx="36">
                <c:v>1.415</c:v>
              </c:pt>
              <c:pt idx="37">
                <c:v>1.4200000000000002</c:v>
              </c:pt>
              <c:pt idx="38">
                <c:v>1.425</c:v>
              </c:pt>
              <c:pt idx="39">
                <c:v>1.4300000000000002</c:v>
              </c:pt>
              <c:pt idx="40">
                <c:v>1.435</c:v>
              </c:pt>
              <c:pt idx="41">
                <c:v>1.4400000000000002</c:v>
              </c:pt>
              <c:pt idx="42">
                <c:v>1.445</c:v>
              </c:pt>
              <c:pt idx="43">
                <c:v>1.45</c:v>
              </c:pt>
              <c:pt idx="44">
                <c:v>1.4500000000000002</c:v>
              </c:pt>
              <c:pt idx="45">
                <c:v>1.455</c:v>
              </c:pt>
              <c:pt idx="46">
                <c:v>1.46</c:v>
              </c:pt>
              <c:pt idx="47">
                <c:v>1.465</c:v>
              </c:pt>
              <c:pt idx="48">
                <c:v>1.47</c:v>
              </c:pt>
              <c:pt idx="49">
                <c:v>1.475</c:v>
              </c:pt>
              <c:pt idx="50">
                <c:v>1.48</c:v>
              </c:pt>
              <c:pt idx="51">
                <c:v>1.485</c:v>
              </c:pt>
              <c:pt idx="52">
                <c:v>1.49</c:v>
              </c:pt>
              <c:pt idx="53">
                <c:v>1.495</c:v>
              </c:pt>
              <c:pt idx="54">
                <c:v>1.5</c:v>
              </c:pt>
              <c:pt idx="55">
                <c:v>1.5050000000000001</c:v>
              </c:pt>
              <c:pt idx="56">
                <c:v>1.51</c:v>
              </c:pt>
              <c:pt idx="57">
                <c:v>1.5150000000000001</c:v>
              </c:pt>
              <c:pt idx="58">
                <c:v>1.52</c:v>
              </c:pt>
              <c:pt idx="59">
                <c:v>1.5250000000000001</c:v>
              </c:pt>
              <c:pt idx="60">
                <c:v>1.53</c:v>
              </c:pt>
              <c:pt idx="61">
                <c:v>1.5350000000000001</c:v>
              </c:pt>
              <c:pt idx="62">
                <c:v>1.54</c:v>
              </c:pt>
              <c:pt idx="63">
                <c:v>1.5450000000000002</c:v>
              </c:pt>
              <c:pt idx="64">
                <c:v>1.55</c:v>
              </c:pt>
              <c:pt idx="65">
                <c:v>1.5550000000000002</c:v>
              </c:pt>
              <c:pt idx="66">
                <c:v>1.56</c:v>
              </c:pt>
              <c:pt idx="67">
                <c:v>1.565</c:v>
              </c:pt>
            </c:numLit>
          </c:xVal>
          <c:yVal>
            <c:numLit>
              <c:formatCode>0.00</c:formatCode>
              <c:ptCount val="68"/>
              <c:pt idx="0">
                <c:v>-0.25934912763546425</c:v>
              </c:pt>
              <c:pt idx="1">
                <c:v>-0.3577924968882924</c:v>
              </c:pt>
              <c:pt idx="2">
                <c:v>-0.4902770403678953</c:v>
              </c:pt>
              <c:pt idx="3">
                <c:v>-0.7182071841172134</c:v>
              </c:pt>
              <c:pt idx="4">
                <c:v>-0.9329310727888827</c:v>
              </c:pt>
              <c:pt idx="5">
                <c:v>-0.8630926656325921</c:v>
              </c:pt>
              <c:pt idx="6">
                <c:v>-0.7815934996457324</c:v>
              </c:pt>
              <c:pt idx="7">
                <c:v>-0.7229129018427127</c:v>
              </c:pt>
              <c:pt idx="8">
                <c:v>-0.6642509822043274</c:v>
              </c:pt>
              <c:pt idx="9">
                <c:v>-0.6100024131658571</c:v>
              </c:pt>
              <c:pt idx="10">
                <c:v>-0.5638945873568887</c:v>
              </c:pt>
              <c:pt idx="11">
                <c:v>-0.516307124748397</c:v>
              </c:pt>
              <c:pt idx="12">
                <c:v>-0.47119119067697407</c:v>
              </c:pt>
              <c:pt idx="13">
                <c:v>-0.4287766551505196</c:v>
              </c:pt>
              <c:pt idx="14">
                <c:v>-0.3892392572475466</c:v>
              </c:pt>
              <c:pt idx="15">
                <c:v>-0.35182723518152376</c:v>
              </c:pt>
              <c:pt idx="16">
                <c:v>-0.31636851342055744</c:v>
              </c:pt>
              <c:pt idx="17">
                <c:v>-0.28271897790570877</c:v>
              </c:pt>
              <c:pt idx="18">
                <c:v>-0.2502334166851965</c:v>
              </c:pt>
              <c:pt idx="19">
                <c:v>-0.21871936766978034</c:v>
              </c:pt>
              <c:pt idx="20">
                <c:v>-0.1890389138819863</c:v>
              </c:pt>
              <c:pt idx="21">
                <c:v>-0.16008514213407776</c:v>
              </c:pt>
              <c:pt idx="22">
                <c:v>-0.13280054355538579</c:v>
              </c:pt>
              <c:pt idx="23">
                <c:v>-0.10553159061357494</c:v>
              </c:pt>
              <c:pt idx="24">
                <c:v>-0.1029666474738247</c:v>
              </c:pt>
              <c:pt idx="25">
                <c:v>-0.1004290457937014</c:v>
              </c:pt>
              <c:pt idx="26">
                <c:v>-0.09791418170913231</c:v>
              </c:pt>
              <c:pt idx="27">
                <c:v>-0.09541685666918918</c:v>
              </c:pt>
              <c:pt idx="28">
                <c:v>-0.09293154672902873</c:v>
              </c:pt>
              <c:pt idx="29">
                <c:v>-0.09045267402822592</c:v>
              </c:pt>
              <c:pt idx="30">
                <c:v>-0.08797488014968546</c:v>
              </c:pt>
              <c:pt idx="31">
                <c:v>-0.08549329723755461</c:v>
              </c:pt>
              <c:pt idx="32">
                <c:v>-0.08300380745415813</c:v>
              </c:pt>
              <c:pt idx="33">
                <c:v>-0.08050327559227302</c:v>
              </c:pt>
              <c:pt idx="34">
                <c:v>-0.07798973515202716</c:v>
              </c:pt>
              <c:pt idx="35">
                <c:v>-0.07546250653575073</c:v>
              </c:pt>
              <c:pt idx="36">
                <c:v>-0.07292222886828488</c:v>
              </c:pt>
              <c:pt idx="37">
                <c:v>-0.07037079479209005</c:v>
              </c:pt>
              <c:pt idx="38">
                <c:v>-0.06781118961041047</c:v>
              </c:pt>
              <c:pt idx="39">
                <c:v>-0.06524724963312564</c:v>
              </c:pt>
              <c:pt idx="40">
                <c:v>-0.062683366176354</c:v>
              </c:pt>
              <c:pt idx="41">
                <c:v>-0.060124168110385894</c:v>
              </c:pt>
              <c:pt idx="42">
                <c:v>-0.0575742157300472</c:v>
              </c:pt>
              <c:pt idx="43">
                <c:v>-0.0550377327539436</c:v>
              </c:pt>
              <c:pt idx="44">
                <c:v>-0.0550377327539436</c:v>
              </c:pt>
              <c:pt idx="45">
                <c:v>-0.05251839372792864</c:v>
              </c:pt>
              <c:pt idx="46">
                <c:v>-0.0500191739852214</c:v>
              </c:pt>
              <c:pt idx="47">
                <c:v>-0.04754226086135288</c:v>
              </c:pt>
              <c:pt idx="48">
                <c:v>-0.04508901933624108</c:v>
              </c:pt>
              <c:pt idx="49">
                <c:v>-0.04266000268860091</c:v>
              </c:pt>
              <c:pt idx="50">
                <c:v>-0.04025499851732665</c:v>
              </c:pt>
              <c:pt idx="51">
                <c:v>-0.037873101665852345</c:v>
              </c:pt>
              <c:pt idx="52">
                <c:v>-0.03551280732811493</c:v>
              </c:pt>
              <c:pt idx="53">
                <c:v>-0.03317211929080121</c:v>
              </c:pt>
              <c:pt idx="54">
                <c:v>-0.030848669453786934</c:v>
              </c:pt>
              <c:pt idx="55">
                <c:v>-0.028539845337848205</c:v>
              </c:pt>
              <c:pt idx="56">
                <c:v>-0.026242922194394853</c:v>
              </c:pt>
              <c:pt idx="57">
                <c:v>-0.023955195737960223</c:v>
              </c:pt>
              <c:pt idx="58">
                <c:v>-0.021674110647128323</c:v>
              </c:pt>
              <c:pt idx="59">
                <c:v>-0.019397379129218115</c:v>
              </c:pt>
              <c:pt idx="60">
                <c:v>-0.01712308333952564</c:v>
              </c:pt>
              <c:pt idx="61">
                <c:v>-0.014849755572665022</c:v>
              </c:pt>
              <c:pt idx="62">
                <c:v>-0.012576431079337862</c:v>
              </c:pt>
              <c:pt idx="63">
                <c:v>-0.010302670107783338</c:v>
              </c:pt>
              <c:pt idx="64">
                <c:v>-0.008028548148413504</c:v>
              </c:pt>
              <c:pt idx="65">
                <c:v>-0.005754616017315319</c:v>
              </c:pt>
              <c:pt idx="66">
                <c:v>-0.003481833920450065</c:v>
              </c:pt>
              <c:pt idx="67">
                <c:v>-0.0012114855934491312</c:v>
              </c:pt>
            </c:numLit>
          </c:yVal>
        </c:ser>
        <c:ser>
          <c:idx val="1"/>
          <c:order val="1"/>
          <c:tx>
            <c:v>growing residual</c:v>
          </c:tx>
          <c:spPr>
            <a:solidFill xmlns:a="http://schemas.openxmlformats.org/drawingml/2006/main">
              <a:srgbClr val="E56AA6"/>
            </a:solidFill>
            <a:ln xmlns:a="http://schemas.openxmlformats.org/drawingml/2006/main" w="28575">
              <a:solidFill>
                <a:srgbClr val="E56AA6"/>
              </a:solidFill>
              <a:prstDash val="solid"/>
            </a:ln>
          </c:spPr>
          <c:marker>
            <c:symbol val="circle"/>
            <c:size val="4"/>
          </c:marker>
          <c:xVal>
            <c:numLit>
              <c:formatCode>General</c:formatCode>
              <c:ptCount val="66"/>
              <c:pt idx="0">
                <c:v>1.57</c:v>
              </c:pt>
              <c:pt idx="1">
                <c:v>1.5750000000000002</c:v>
              </c:pt>
              <c:pt idx="2">
                <c:v>1.58</c:v>
              </c:pt>
              <c:pt idx="3">
                <c:v>1.585</c:v>
              </c:pt>
              <c:pt idx="4">
                <c:v>1.59</c:v>
              </c:pt>
              <c:pt idx="5">
                <c:v>1.595</c:v>
              </c:pt>
              <c:pt idx="6">
                <c:v>1.6</c:v>
              </c:pt>
              <c:pt idx="7">
                <c:v>1.605</c:v>
              </c:pt>
              <c:pt idx="8">
                <c:v>1.61</c:v>
              </c:pt>
              <c:pt idx="9">
                <c:v>1.615</c:v>
              </c:pt>
              <c:pt idx="10">
                <c:v>1.62</c:v>
              </c:pt>
              <c:pt idx="11">
                <c:v>1.625</c:v>
              </c:pt>
              <c:pt idx="12">
                <c:v>1.6300000000000001</c:v>
              </c:pt>
              <c:pt idx="13">
                <c:v>1.635</c:v>
              </c:pt>
              <c:pt idx="14">
                <c:v>1.6400000000000001</c:v>
              </c:pt>
              <c:pt idx="15">
                <c:v>1.645</c:v>
              </c:pt>
              <c:pt idx="16">
                <c:v>1.65</c:v>
              </c:pt>
              <c:pt idx="17">
                <c:v>1.6500000000000001</c:v>
              </c:pt>
              <c:pt idx="18">
                <c:v>1.655</c:v>
              </c:pt>
              <c:pt idx="19">
                <c:v>1.6600000000000001</c:v>
              </c:pt>
              <c:pt idx="20">
                <c:v>1.665</c:v>
              </c:pt>
              <c:pt idx="21">
                <c:v>1.67</c:v>
              </c:pt>
              <c:pt idx="22">
                <c:v>1.675</c:v>
              </c:pt>
              <c:pt idx="23">
                <c:v>1.6800000000000002</c:v>
              </c:pt>
              <c:pt idx="24">
                <c:v>1.685</c:v>
              </c:pt>
              <c:pt idx="25">
                <c:v>1.69</c:v>
              </c:pt>
              <c:pt idx="26">
                <c:v>1.695</c:v>
              </c:pt>
              <c:pt idx="27">
                <c:v>1.7</c:v>
              </c:pt>
              <c:pt idx="28">
                <c:v>1.705</c:v>
              </c:pt>
              <c:pt idx="29">
                <c:v>1.71</c:v>
              </c:pt>
              <c:pt idx="30">
                <c:v>1.715</c:v>
              </c:pt>
              <c:pt idx="31">
                <c:v>1.72</c:v>
              </c:pt>
              <c:pt idx="32">
                <c:v>1.725</c:v>
              </c:pt>
              <c:pt idx="33">
                <c:v>1.73</c:v>
              </c:pt>
              <c:pt idx="34">
                <c:v>1.735</c:v>
              </c:pt>
              <c:pt idx="35">
                <c:v>1.74</c:v>
              </c:pt>
              <c:pt idx="36">
                <c:v>1.745</c:v>
              </c:pt>
              <c:pt idx="37">
                <c:v>1.75</c:v>
              </c:pt>
              <c:pt idx="38">
                <c:v>1.755</c:v>
              </c:pt>
              <c:pt idx="39">
                <c:v>1.76</c:v>
              </c:pt>
              <c:pt idx="40">
                <c:v>1.7650000000000001</c:v>
              </c:pt>
              <c:pt idx="41">
                <c:v>1.77</c:v>
              </c:pt>
              <c:pt idx="42">
                <c:v>1.775</c:v>
              </c:pt>
              <c:pt idx="43">
                <c:v>1.78</c:v>
              </c:pt>
              <c:pt idx="44">
                <c:v>1.7850000000000001</c:v>
              </c:pt>
              <c:pt idx="45">
                <c:v>1.79</c:v>
              </c:pt>
              <c:pt idx="46">
                <c:v>1.795</c:v>
              </c:pt>
              <c:pt idx="47">
                <c:v>1.8</c:v>
              </c:pt>
              <c:pt idx="48">
                <c:v>1.85</c:v>
              </c:pt>
              <c:pt idx="49">
                <c:v>1.9000000000000001</c:v>
              </c:pt>
              <c:pt idx="50">
                <c:v>1.95</c:v>
              </c:pt>
              <c:pt idx="51">
                <c:v>2</c:v>
              </c:pt>
              <c:pt idx="52">
                <c:v>2.0500000000000003</c:v>
              </c:pt>
              <c:pt idx="53">
                <c:v>2.1</c:v>
              </c:pt>
              <c:pt idx="54">
                <c:v>2.1500000000000004</c:v>
              </c:pt>
              <c:pt idx="55">
                <c:v>2.2</c:v>
              </c:pt>
              <c:pt idx="56">
                <c:v>2.2500000000000004</c:v>
              </c:pt>
              <c:pt idx="57">
                <c:v>2.3000000000000003</c:v>
              </c:pt>
              <c:pt idx="58">
                <c:v>2.35</c:v>
              </c:pt>
              <c:pt idx="59">
                <c:v>2.4000000000000004</c:v>
              </c:pt>
              <c:pt idx="60">
                <c:v>2.45</c:v>
              </c:pt>
              <c:pt idx="61">
                <c:v>2.5000000000000004</c:v>
              </c:pt>
              <c:pt idx="62">
                <c:v>2.5500000000000003</c:v>
              </c:pt>
              <c:pt idx="63">
                <c:v>2.6000000000000005</c:v>
              </c:pt>
              <c:pt idx="64">
                <c:v>2.6500000000000004</c:v>
              </c:pt>
              <c:pt idx="65">
                <c:v>2.7</c:v>
              </c:pt>
            </c:numLit>
          </c:xVal>
          <c:yVal>
            <c:numLit>
              <c:formatCode>0.00</c:formatCode>
              <c:ptCount val="66"/>
              <c:pt idx="0">
                <c:v>0.001054920267078979</c:v>
              </c:pt>
              <c:pt idx="1">
                <c:v>0.003315753862581813</c:v>
              </c:pt>
              <c:pt idx="2">
                <c:v>0.005569366638732597</c:v>
              </c:pt>
              <c:pt idx="3">
                <c:v>0.007814186514777157</c:v>
              </c:pt>
              <c:pt idx="4">
                <c:v>0.010048801878316289</c:v>
              </c:pt>
              <c:pt idx="5">
                <c:v>0.012272031720945946</c:v>
              </c:pt>
              <c:pt idx="6">
                <c:v>0.014482980582200605</c:v>
              </c:pt>
              <c:pt idx="7">
                <c:v>0.0166810779367688</c:v>
              </c:pt>
              <c:pt idx="8">
                <c:v>0.01886610227349405</c:v>
              </c:pt>
              <c:pt idx="9">
                <c:v>0.021038190407738945</c:v>
              </c:pt>
              <c:pt idx="10">
                <c:v>0.023197832625392108</c:v>
              </c:pt>
              <c:pt idx="11">
                <c:v>0.02534585417773376</c:v>
              </c:pt>
              <c:pt idx="12">
                <c:v>0.027483383543357436</c:v>
              </c:pt>
              <c:pt idx="13">
                <c:v>0.029611807842993214</c:v>
              </c:pt>
              <c:pt idx="14">
                <c:v>0.03173271591667615</c:v>
              </c:pt>
              <c:pt idx="15">
                <c:v>0.033847829897629265</c:v>
              </c:pt>
              <c:pt idx="16">
                <c:v>0.03595892664776435</c:v>
              </c:pt>
              <c:pt idx="17">
                <c:v>0.03595892664776445</c:v>
              </c:pt>
              <c:pt idx="18">
                <c:v>0.03806775111117745</c:v>
              </c:pt>
              <c:pt idx="19">
                <c:v>0.0401759243903186</c:v>
              </c:pt>
              <c:pt idx="20">
                <c:v>0.04228485000844486</c:v>
              </c:pt>
              <c:pt idx="21">
                <c:v>0.04439562221879377</c:v>
              </c:pt>
              <c:pt idx="22">
                <c:v>0.04650894020072013</c:v>
              </c:pt>
              <c:pt idx="23">
                <c:v>0.04862503144912493</c:v>
              </c:pt>
              <c:pt idx="24">
                <c:v>0.05074358662100695</c:v>
              </c:pt>
              <c:pt idx="25">
                <c:v>0.052794303804253505</c:v>
              </c:pt>
              <c:pt idx="26">
                <c:v>0.05485391632957302</c:v>
              </c:pt>
              <c:pt idx="27">
                <c:v>0.056934039319203815</c:v>
              </c:pt>
              <c:pt idx="28">
                <c:v>0.058974228066812975</c:v>
              </c:pt>
              <c:pt idx="29">
                <c:v>0.06103761361205801</c:v>
              </c:pt>
              <c:pt idx="30">
                <c:v>0.06305446056392298</c:v>
              </c:pt>
              <c:pt idx="31">
                <c:v>0.06509690066562097</c:v>
              </c:pt>
              <c:pt idx="32">
                <c:v>0.06708561715424634</c:v>
              </c:pt>
              <c:pt idx="33">
                <c:v>0.06910212584788623</c:v>
              </c:pt>
              <c:pt idx="34">
                <c:v>0.07105715992230488</c:v>
              </c:pt>
              <c:pt idx="35">
                <c:v>0.07313780313922796</c:v>
              </c:pt>
              <c:pt idx="36">
                <c:v>0.07511731233948149</c:v>
              </c:pt>
              <c:pt idx="37">
                <c:v>0.07719593881174334</c:v>
              </c:pt>
              <c:pt idx="38">
                <c:v>0.07909271740200699</c:v>
              </c:pt>
              <c:pt idx="39">
                <c:v>0.08102508432334517</c:v>
              </c:pt>
              <c:pt idx="40">
                <c:v>0.08309087654620714</c:v>
              </c:pt>
              <c:pt idx="41">
                <c:v>0.08492451989079208</c:v>
              </c:pt>
              <c:pt idx="42">
                <c:v>0.0869825676329978</c:v>
              </c:pt>
              <c:pt idx="43">
                <c:v>0.08904428706240741</c:v>
              </c:pt>
              <c:pt idx="44">
                <c:v>0.09089760932038762</c:v>
              </c:pt>
              <c:pt idx="45">
                <c:v>0.09295267851518034</c:v>
              </c:pt>
              <c:pt idx="46">
                <c:v>0.09468063911114952</c:v>
              </c:pt>
              <c:pt idx="47">
                <c:v>0.09672537858933111</c:v>
              </c:pt>
              <c:pt idx="48">
                <c:v>0.11586100303636601</c:v>
              </c:pt>
              <c:pt idx="49">
                <c:v>0.13456738043497687</c:v>
              </c:pt>
              <c:pt idx="50">
                <c:v>0.1522102619564282</c:v>
              </c:pt>
              <c:pt idx="51">
                <c:v>0.1700853840232058</c:v>
              </c:pt>
              <c:pt idx="52">
                <c:v>0.1874776557480817</c:v>
              </c:pt>
              <c:pt idx="53">
                <c:v>0.20356627423035173</c:v>
              </c:pt>
              <c:pt idx="54">
                <c:v>0.22279603543847035</c:v>
              </c:pt>
              <c:pt idx="55">
                <c:v>0.23757366795998247</c:v>
              </c:pt>
              <c:pt idx="56">
                <c:v>0.25659083012555545</c:v>
              </c:pt>
              <c:pt idx="57">
                <c:v>0.268505072281361</c:v>
              </c:pt>
              <c:pt idx="58">
                <c:v>0.2873241411086038</c:v>
              </c:pt>
              <c:pt idx="59">
                <c:v>0.30627158110746217</c:v>
              </c:pt>
              <c:pt idx="60">
                <c:v>0.31467238158607375</c:v>
              </c:pt>
              <c:pt idx="61">
                <c:v>0.33317341226303393</c:v>
              </c:pt>
              <c:pt idx="62">
                <c:v>0.3517487447077155</c:v>
              </c:pt>
              <c:pt idx="63">
                <c:v>0.37027542058202967</c:v>
              </c:pt>
              <c:pt idx="64">
                <c:v>NaN</c:v>
              </c:pt>
              <c:pt idx="65">
                <c:v>NaN</c:v>
              </c:pt>
            </c:numLit>
          </c:yVal>
        </c:ser>
        <c:ser>
          <c:idx val="2"/>
          <c:order val="2"/>
          <c:tx>
            <c:v>π/2</c:v>
          </c:tx>
          <c:spPr>
            <a:ln xmlns:a="http://schemas.openxmlformats.org/drawingml/2006/main" w="38100">
              <a:solidFill>
                <a:srgbClr val="F2A61A"/>
              </a:solidFill>
              <a:prstDash val="dash"/>
            </a:ln>
          </c:spPr>
          <c:marker>
            <c:symbol val="none"/>
            <c:size val="2"/>
          </c:marker>
          <c:xVal>
            <c:numLit>
              <c:formatCode>General</c:formatCode>
              <c:ptCount val="2"/>
              <c:pt idx="0">
                <c:v>1.5707963267948966</c:v>
              </c:pt>
              <c:pt idx="1">
                <c:v>1.5707963267948966</c:v>
              </c:pt>
            </c:numLit>
          </c:xVal>
          <c:yVal>
            <c:numLit>
              <c:formatCode>0.00</c:formatCode>
              <c:ptCount val="2"/>
              <c:pt idx="0">
                <c:v>-1.05</c:v>
              </c:pt>
              <c:pt idx="1">
                <c:v>0.42</c:v>
              </c:pt>
            </c:numLit>
          </c:yVal>
        </c:ser>
        <c:axId val="48650112"/>
        <c:axId val="48672768"/>
      </c:scatterChart>
      <c:valAx>
        <c:axId val="48672768"/>
        <c:scaling>
          <c:orientation val="minMax"/>
          <c:max val="0.42"/>
          <c:min val="-1.05"/>
        </c:scaling>
        <c:delete val="0"/>
        <c:axPos val="l"/>
        <c:majorGridlines>
          <c:spPr>
            <a:ln xmlns:a="http://schemas.openxmlformats.org/drawingml/2006/main" w="9525">
              <a:solidFill>
                <a:srgbClr val="27405E"/>
              </a:solidFill>
              <a:prstDash val="solid"/>
            </a:ln>
          </c:spPr>
        </c:majorGridlines>
        <c:title>
          <c:tx>
            <c:rich>
              <a:bodyPr xmlns:a="http://schemas.openxmlformats.org/drawingml/2006/main"/>
              <a:lstStyle xmlns:a="http://schemas.openxmlformats.org/drawingml/2006/main"/>
              <a:p xmlns:a="http://schemas.openxmlformats.org/drawingml/2006/main">
                <a:r>
                  <a:rPr sz="1350" b="1">
                    <a:solidFill>
                      <a:srgbClr val="F7FAFC"/>
                    </a:solidFill>
                  </a:rPr>
                  <a:t>local residual-envelope exponent</a:t>
                </a:r>
              </a:p>
            </c:rich>
          </c:tx>
          <c:txPr>
            <a:bodyPr xmlns:a="http://schemas.openxmlformats.org/drawingml/2006/main" anchorCtr="1"/>
            <a:lstStyle xmlns:a="http://schemas.openxmlformats.org/drawingml/2006/main"/>
            <a:p xmlns:a="http://schemas.openxmlformats.org/drawingml/2006/main">
              <a:pPr>
                <a:defRPr sz="1350" b="1">
                  <a:solidFill>
                    <a:srgbClr val="F7FAFC"/>
                  </a:solidFill>
                </a:defRPr>
              </a:pPr>
            </a:p>
          </c:txPr>
        </c:title>
        <c:numFmt formatCode="0.00"/>
        <c:majorTickMark val="none"/>
        <c:minorTickMark val="none"/>
        <c:spPr>
          <a:ln xmlns:a="http://schemas.openxmlformats.org/drawingml/2006/main" w="9525">
            <a:solidFill>
              <a:srgbClr val="9FB1C7"/>
            </a:solidFill>
            <a:prstDash val="solid"/>
          </a:ln>
        </c:spPr>
        <c:txPr>
          <a:bodyPr xmlns:a="http://schemas.openxmlformats.org/drawingml/2006/main" anchorCtr="1"/>
          <a:lstStyle xmlns:a="http://schemas.openxmlformats.org/drawingml/2006/main"/>
          <a:p xmlns:a="http://schemas.openxmlformats.org/drawingml/2006/main">
            <a:pPr>
              <a:defRPr sz="1200">
                <a:solidFill>
                  <a:srgbClr val="9FB1C7"/>
                </a:solidFill>
              </a:defRPr>
            </a:pPr>
          </a:p>
        </c:txPr>
        <c:crossAx val="48650112"/>
        <c:majorUnit val="0.25"/>
      </c:valAx>
      <c:valAx>
        <c:axId val="48650112"/>
        <c:scaling>
          <c:orientation val="minMax"/>
          <c:max val="2"/>
          <c:min val="0.15"/>
        </c:scaling>
        <c:delete val="0"/>
        <c:axPos val="b"/>
        <c:majorGridlines>
          <c:spPr>
            <a:ln xmlns:a="http://schemas.openxmlformats.org/drawingml/2006/main" w="9525">
              <a:solidFill>
                <a:srgbClr val="27405E"/>
              </a:solidFill>
              <a:prstDash val="solid"/>
            </a:ln>
          </c:spPr>
        </c:majorGridlines>
        <c:title>
          <c:tx>
            <c:rich>
              <a:bodyPr xmlns:a="http://schemas.openxmlformats.org/drawingml/2006/main"/>
              <a:lstStyle xmlns:a="http://schemas.openxmlformats.org/drawingml/2006/main"/>
              <a:p xmlns:a="http://schemas.openxmlformats.org/drawingml/2006/main">
                <a:r>
                  <a:rPr sz="1350" b="1">
                    <a:solidFill>
                      <a:srgbClr val="F7FAFC"/>
                    </a:solidFill>
                  </a:rPr>
                  <a:t>κ |χΔ| τ</a:t>
                </a:r>
              </a:p>
            </c:rich>
          </c:tx>
          <c:txPr>
            <a:bodyPr xmlns:a="http://schemas.openxmlformats.org/drawingml/2006/main" anchorCtr="1"/>
            <a:lstStyle xmlns:a="http://schemas.openxmlformats.org/drawingml/2006/main"/>
            <a:p xmlns:a="http://schemas.openxmlformats.org/drawingml/2006/main">
              <a:pPr>
                <a:defRPr sz="1350" b="1">
                  <a:solidFill>
                    <a:srgbClr val="F7FAFC"/>
                  </a:solidFill>
                </a:defRPr>
              </a:pPr>
            </a:p>
          </c:txPr>
        </c:title>
        <c:numFmt formatCode="0.00"/>
        <c:majorTickMark val="none"/>
        <c:minorTickMark val="none"/>
        <c:spPr>
          <a:ln xmlns:a="http://schemas.openxmlformats.org/drawingml/2006/main" w="9525">
            <a:solidFill>
              <a:srgbClr val="9FB1C7"/>
            </a:solidFill>
            <a:prstDash val="solid"/>
          </a:ln>
        </c:spPr>
        <c:txPr>
          <a:bodyPr xmlns:a="http://schemas.openxmlformats.org/drawingml/2006/main" anchorCtr="1"/>
          <a:lstStyle xmlns:a="http://schemas.openxmlformats.org/drawingml/2006/main"/>
          <a:p xmlns:a="http://schemas.openxmlformats.org/drawingml/2006/main">
            <a:pPr>
              <a:defRPr sz="1200">
                <a:solidFill>
                  <a:srgbClr val="9FB1C7"/>
                </a:solidFill>
              </a:defRPr>
            </a:pPr>
          </a:p>
        </c:txPr>
        <c:crossAx val="48672768"/>
        <c:majorUnit val="0.25"/>
      </c:valAx>
      <c:spPr>
        <a:solidFill xmlns:a="http://schemas.openxmlformats.org/drawingml/2006/main">
          <a:srgbClr val="061325"/>
        </a:solidFill>
        <a:ln xmlns:a="http://schemas.openxmlformats.org/drawingml/2006/main" w="0">
          <a:noFill/>
          <a:prstDash val="solid"/>
        </a:ln>
      </c:spPr>
    </c:plotArea>
    <c:legend>
      <c:legendPos val="b"/>
      <c:overlay val="0"/>
      <c:txPr>
        <a:bodyPr xmlns:a="http://schemas.openxmlformats.org/drawingml/2006/main" anchorCtr="1"/>
        <a:lstStyle xmlns:a="http://schemas.openxmlformats.org/drawingml/2006/main"/>
        <a:p xmlns:a="http://schemas.openxmlformats.org/drawingml/2006/main">
          <a:pPr>
            <a:defRPr sz="1200">
              <a:solidFill>
                <a:srgbClr val="F7FAFC"/>
              </a:solidFill>
            </a:defRPr>
          </a:pPr>
        </a:p>
      </c:txPr>
    </c:legend>
    <c:plotVisOnly val="1"/>
  </c:chart>
  <c:spPr>
    <a:solidFill xmlns:a="http://schemas.openxmlformats.org/drawingml/2006/main">
      <a:srgbClr val="061325"/>
    </a:solidFill>
    <a:ln xmlns:a="http://schemas.openxmlformats.org/drawingml/2006/main" w="0">
      <a:noFill/>
      <a:prstDash val="solid"/>
    </a:ln>
  </c:spPr>
</c:chartSpace>
</file>

<file path=ppt/slides/charts/chart4.xml><?xml version="1.0" encoding="utf-8"?>
<c:chartSpace xmlns:c="http://schemas.openxmlformats.org/drawingml/2006/chart">
  <c:lang val="en-US"/>
  <c:chart>
    <c:plotArea>
      <c:scatterChart>
        <c:scatterStyle val="smooth"/>
        <c:ser>
          <c:idx val="0"/>
          <c:order val="0"/>
          <c:tx>
            <c:v>|J₁ − J₂|</c:v>
          </c:tx>
          <c:spPr>
            <a:ln xmlns:a="http://schemas.openxmlformats.org/drawingml/2006/main" w="38100">
              <a:solidFill>
                <a:srgbClr val="22C7A9"/>
              </a:solidFill>
              <a:prstDash val="solid"/>
            </a:ln>
          </c:spPr>
          <c:marker>
            <c:symbol val="none"/>
            <c:size val="2"/>
          </c:marker>
          <c:xVal>
            <c:numLit>
              <c:formatCode>General</c:formatCode>
              <c:ptCount val="120"/>
              <c:pt idx="0">
                <c:v>0</c:v>
              </c:pt>
              <c:pt idx="1">
                <c:v>0.024</c:v>
              </c:pt>
              <c:pt idx="2">
                <c:v>0.052000000000000005</c:v>
              </c:pt>
              <c:pt idx="3">
                <c:v>0.076</c:v>
              </c:pt>
              <c:pt idx="4">
                <c:v>0.1</c:v>
              </c:pt>
              <c:pt idx="5">
                <c:v>0.128</c:v>
              </c:pt>
              <c:pt idx="6">
                <c:v>0.152</c:v>
              </c:pt>
              <c:pt idx="7">
                <c:v>0.176</c:v>
              </c:pt>
              <c:pt idx="8">
                <c:v>0.2</c:v>
              </c:pt>
              <c:pt idx="9">
                <c:v>0.228</c:v>
              </c:pt>
              <c:pt idx="10">
                <c:v>0.252</c:v>
              </c:pt>
              <c:pt idx="11">
                <c:v>0.276</c:v>
              </c:pt>
              <c:pt idx="12">
                <c:v>0.304</c:v>
              </c:pt>
              <c:pt idx="13">
                <c:v>0.328</c:v>
              </c:pt>
              <c:pt idx="14">
                <c:v>0.352</c:v>
              </c:pt>
              <c:pt idx="15">
                <c:v>0.38</c:v>
              </c:pt>
              <c:pt idx="16">
                <c:v>0.404</c:v>
              </c:pt>
              <c:pt idx="17">
                <c:v>0.428</c:v>
              </c:pt>
              <c:pt idx="18">
                <c:v>0.452</c:v>
              </c:pt>
              <c:pt idx="19">
                <c:v>0.48</c:v>
              </c:pt>
              <c:pt idx="20">
                <c:v>0.504</c:v>
              </c:pt>
              <c:pt idx="21">
                <c:v>0.528</c:v>
              </c:pt>
              <c:pt idx="22">
                <c:v>0.556</c:v>
              </c:pt>
              <c:pt idx="23">
                <c:v>0.58</c:v>
              </c:pt>
              <c:pt idx="24">
                <c:v>0.604</c:v>
              </c:pt>
              <c:pt idx="25">
                <c:v>0.632</c:v>
              </c:pt>
              <c:pt idx="26">
                <c:v>0.656</c:v>
              </c:pt>
              <c:pt idx="27">
                <c:v>0.68</c:v>
              </c:pt>
              <c:pt idx="28">
                <c:v>0.704</c:v>
              </c:pt>
              <c:pt idx="29">
                <c:v>0.732</c:v>
              </c:pt>
              <c:pt idx="30">
                <c:v>0.756</c:v>
              </c:pt>
              <c:pt idx="31">
                <c:v>0.78</c:v>
              </c:pt>
              <c:pt idx="32">
                <c:v>0.808</c:v>
              </c:pt>
              <c:pt idx="33">
                <c:v>0.8320000000000001</c:v>
              </c:pt>
              <c:pt idx="34">
                <c:v>0.856</c:v>
              </c:pt>
              <c:pt idx="35">
                <c:v>0.884</c:v>
              </c:pt>
              <c:pt idx="36">
                <c:v>0.908</c:v>
              </c:pt>
              <c:pt idx="37">
                <c:v>0.932</c:v>
              </c:pt>
              <c:pt idx="38">
                <c:v>0.9560000000000001</c:v>
              </c:pt>
              <c:pt idx="39">
                <c:v>0.984</c:v>
              </c:pt>
              <c:pt idx="40">
                <c:v>1.008</c:v>
              </c:pt>
              <c:pt idx="41">
                <c:v>1.032</c:v>
              </c:pt>
              <c:pt idx="42">
                <c:v>1.06</c:v>
              </c:pt>
              <c:pt idx="43">
                <c:v>1.084</c:v>
              </c:pt>
              <c:pt idx="44">
                <c:v>1.108</c:v>
              </c:pt>
              <c:pt idx="45">
                <c:v>1.1360000000000001</c:v>
              </c:pt>
              <c:pt idx="46">
                <c:v>1.16</c:v>
              </c:pt>
              <c:pt idx="47">
                <c:v>1.184</c:v>
              </c:pt>
              <c:pt idx="48">
                <c:v>1.212</c:v>
              </c:pt>
              <c:pt idx="49">
                <c:v>1.236</c:v>
              </c:pt>
              <c:pt idx="50">
                <c:v>1.26</c:v>
              </c:pt>
              <c:pt idx="51">
                <c:v>1.284</c:v>
              </c:pt>
              <c:pt idx="52">
                <c:v>1.312</c:v>
              </c:pt>
              <c:pt idx="53">
                <c:v>1.336</c:v>
              </c:pt>
              <c:pt idx="54">
                <c:v>1.36</c:v>
              </c:pt>
              <c:pt idx="55">
                <c:v>1.3880000000000001</c:v>
              </c:pt>
              <c:pt idx="56">
                <c:v>1.412</c:v>
              </c:pt>
              <c:pt idx="57">
                <c:v>1.436</c:v>
              </c:pt>
              <c:pt idx="58">
                <c:v>1.464</c:v>
              </c:pt>
              <c:pt idx="59">
                <c:v>1.488</c:v>
              </c:pt>
              <c:pt idx="60">
                <c:v>1.512</c:v>
              </c:pt>
              <c:pt idx="61">
                <c:v>1.536</c:v>
              </c:pt>
              <c:pt idx="62">
                <c:v>1.564</c:v>
              </c:pt>
              <c:pt idx="63">
                <c:v>1.588</c:v>
              </c:pt>
              <c:pt idx="64">
                <c:v>1.612</c:v>
              </c:pt>
              <c:pt idx="65">
                <c:v>1.6400000000000001</c:v>
              </c:pt>
              <c:pt idx="66">
                <c:v>1.6640000000000001</c:v>
              </c:pt>
              <c:pt idx="67">
                <c:v>1.688</c:v>
              </c:pt>
              <c:pt idx="68">
                <c:v>1.716</c:v>
              </c:pt>
              <c:pt idx="69">
                <c:v>1.74</c:v>
              </c:pt>
              <c:pt idx="70">
                <c:v>1.764</c:v>
              </c:pt>
              <c:pt idx="71">
                <c:v>1.788</c:v>
              </c:pt>
              <c:pt idx="72">
                <c:v>1.816</c:v>
              </c:pt>
              <c:pt idx="73">
                <c:v>1.84</c:v>
              </c:pt>
              <c:pt idx="74">
                <c:v>1.864</c:v>
              </c:pt>
              <c:pt idx="75">
                <c:v>1.8920000000000001</c:v>
              </c:pt>
              <c:pt idx="76">
                <c:v>1.9160000000000001</c:v>
              </c:pt>
              <c:pt idx="77">
                <c:v>1.94</c:v>
              </c:pt>
              <c:pt idx="78">
                <c:v>1.968</c:v>
              </c:pt>
              <c:pt idx="79">
                <c:v>1.992</c:v>
              </c:pt>
              <c:pt idx="80">
                <c:v>2.016</c:v>
              </c:pt>
              <c:pt idx="81">
                <c:v>2.044</c:v>
              </c:pt>
              <c:pt idx="82">
                <c:v>2.068</c:v>
              </c:pt>
              <c:pt idx="83">
                <c:v>2.092</c:v>
              </c:pt>
              <c:pt idx="84">
                <c:v>2.116</c:v>
              </c:pt>
              <c:pt idx="85">
                <c:v>2.144</c:v>
              </c:pt>
              <c:pt idx="86">
                <c:v>2.168</c:v>
              </c:pt>
              <c:pt idx="87">
                <c:v>2.192</c:v>
              </c:pt>
              <c:pt idx="88">
                <c:v>2.22</c:v>
              </c:pt>
              <c:pt idx="89">
                <c:v>2.244</c:v>
              </c:pt>
              <c:pt idx="90">
                <c:v>2.2680000000000002</c:v>
              </c:pt>
              <c:pt idx="91">
                <c:v>2.2960000000000003</c:v>
              </c:pt>
              <c:pt idx="92">
                <c:v>2.32</c:v>
              </c:pt>
              <c:pt idx="93">
                <c:v>2.344</c:v>
              </c:pt>
              <c:pt idx="94">
                <c:v>2.368</c:v>
              </c:pt>
              <c:pt idx="95">
                <c:v>2.396</c:v>
              </c:pt>
              <c:pt idx="96">
                <c:v>2.42</c:v>
              </c:pt>
              <c:pt idx="97">
                <c:v>2.444</c:v>
              </c:pt>
              <c:pt idx="98">
                <c:v>2.472</c:v>
              </c:pt>
              <c:pt idx="99">
                <c:v>2.496</c:v>
              </c:pt>
              <c:pt idx="100">
                <c:v>2.52</c:v>
              </c:pt>
              <c:pt idx="101">
                <c:v>2.548</c:v>
              </c:pt>
              <c:pt idx="102">
                <c:v>2.572</c:v>
              </c:pt>
              <c:pt idx="103">
                <c:v>2.596</c:v>
              </c:pt>
              <c:pt idx="104">
                <c:v>2.62</c:v>
              </c:pt>
              <c:pt idx="105">
                <c:v>2.648</c:v>
              </c:pt>
              <c:pt idx="106">
                <c:v>2.672</c:v>
              </c:pt>
              <c:pt idx="107">
                <c:v>2.696</c:v>
              </c:pt>
              <c:pt idx="108">
                <c:v>2.724</c:v>
              </c:pt>
              <c:pt idx="109">
                <c:v>2.748</c:v>
              </c:pt>
              <c:pt idx="110">
                <c:v>2.7720000000000002</c:v>
              </c:pt>
              <c:pt idx="111">
                <c:v>2.8000000000000003</c:v>
              </c:pt>
              <c:pt idx="112">
                <c:v>2.824</c:v>
              </c:pt>
              <c:pt idx="113">
                <c:v>2.848</c:v>
              </c:pt>
              <c:pt idx="114">
                <c:v>2.872</c:v>
              </c:pt>
              <c:pt idx="115">
                <c:v>2.9</c:v>
              </c:pt>
              <c:pt idx="116">
                <c:v>2.924</c:v>
              </c:pt>
              <c:pt idx="117">
                <c:v>2.948</c:v>
              </c:pt>
              <c:pt idx="118">
                <c:v>2.976</c:v>
              </c:pt>
              <c:pt idx="119">
                <c:v>3</c:v>
              </c:pt>
            </c:numLit>
          </c:xVal>
          <c:yVal>
            <c:numLit>
              <c:formatCode>0.00</c:formatCode>
              <c:ptCount val="120"/>
              <c:pt idx="0">
                <c:v>0.1982699583546026</c:v>
              </c:pt>
              <c:pt idx="1">
                <c:v>0.06480044454113587</c:v>
              </c:pt>
              <c:pt idx="2">
                <c:v>0.26342610023041235</c:v>
              </c:pt>
              <c:pt idx="3">
                <c:v>0.047038843929359864</c:v>
              </c:pt>
              <c:pt idx="4">
                <c:v>0.1119021165008629</c:v>
              </c:pt>
              <c:pt idx="5">
                <c:v>0.1382794182623539</c:v>
              </c:pt>
              <c:pt idx="6">
                <c:v>0.1833317367354197</c:v>
              </c:pt>
              <c:pt idx="7">
                <c:v>0.03524001708671198</c:v>
              </c:pt>
              <c:pt idx="8">
                <c:v>0.017747975377667036</c:v>
              </c:pt>
              <c:pt idx="9">
                <c:v>0.12231976186403148</c:v>
              </c:pt>
              <c:pt idx="10">
                <c:v>0.11874777052480656</c:v>
              </c:pt>
              <c:pt idx="11">
                <c:v>0.06384115304765148</c:v>
              </c:pt>
              <c:pt idx="12">
                <c:v>0.06148518362281785</c:v>
              </c:pt>
              <c:pt idx="13">
                <c:v>0.08598045443030422</c:v>
              </c:pt>
              <c:pt idx="14">
                <c:v>0.07781506613846356</c:v>
              </c:pt>
              <c:pt idx="15">
                <c:v>0.05013915493322696</c:v>
              </c:pt>
              <c:pt idx="16">
                <c:v>0.0488084048936267</c:v>
              </c:pt>
              <c:pt idx="17">
                <c:v>0.055172761464082454</c:v>
              </c:pt>
              <c:pt idx="18">
                <c:v>0.04631625434077627</c:v>
              </c:pt>
              <c:pt idx="19">
                <c:v>0.031124259307612423</c:v>
              </c:pt>
              <c:pt idx="20">
                <c:v>0.03149910819970997</c:v>
              </c:pt>
              <c:pt idx="21">
                <c:v>0.032743298651505826</c:v>
              </c:pt>
              <c:pt idx="22">
                <c:v>0.022284992303970852</c:v>
              </c:pt>
              <c:pt idx="23">
                <c:v>0.016046488113271917</c:v>
              </c:pt>
              <c:pt idx="24">
                <c:v>0.017661806796802737</c:v>
              </c:pt>
              <c:pt idx="25">
                <c:v>0.014604706063629624</c:v>
              </c:pt>
              <c:pt idx="26">
                <c:v>0.006998858506960248</c:v>
              </c:pt>
              <c:pt idx="27">
                <c:v>0.004559806095161267</c:v>
              </c:pt>
              <c:pt idx="28">
                <c:v>0.004950516078629619</c:v>
              </c:pt>
              <c:pt idx="29">
                <c:v>0.00013397555932082028</c:v>
              </c:pt>
              <c:pt idx="30">
                <c:v>0.005296623078666851</c:v>
              </c:pt>
              <c:pt idx="31">
                <c:v>0.0068957138465086665</c:v>
              </c:pt>
              <c:pt idx="32">
                <c:v>0.009135642408832245</c:v>
              </c:pt>
              <c:pt idx="33">
                <c:v>0.013370415650827194</c:v>
              </c:pt>
              <c:pt idx="34">
                <c:v>0.0167225019018562</c:v>
              </c:pt>
              <c:pt idx="35">
                <c:v>0.018652468486249907</c:v>
              </c:pt>
              <c:pt idx="36">
                <c:v>0.020428458915202397</c:v>
              </c:pt>
              <c:pt idx="37">
                <c:v>0.022240922284907816</c:v>
              </c:pt>
              <c:pt idx="38">
                <c:v>0.022907750197189936</c:v>
              </c:pt>
              <c:pt idx="39">
                <c:v>0.022075264135078654</c:v>
              </c:pt>
              <c:pt idx="40">
                <c:v>0.020531589741875522</c:v>
              </c:pt>
              <c:pt idx="41">
                <c:v>0.018258773389352778</c:v>
              </c:pt>
              <c:pt idx="42">
                <c:v>0.014481770705373154</c:v>
              </c:pt>
              <c:pt idx="43">
                <c:v>0.010518419782414856</c:v>
              </c:pt>
              <c:pt idx="44">
                <c:v>0.0062997829938039596</c:v>
              </c:pt>
              <c:pt idx="45">
                <c:v>0.0013400047663719716</c:v>
              </c:pt>
              <c:pt idx="46">
                <c:v>0.0028419775016218507</c:v>
              </c:pt>
              <c:pt idx="47">
                <c:v>0.006799986405022662</c:v>
              </c:pt>
              <c:pt idx="48">
                <c:v>0.01090782297191617</c:v>
              </c:pt>
              <c:pt idx="49">
                <c:v>0.013929727017434113</c:v>
              </c:pt>
              <c:pt idx="50">
                <c:v>0.016505261664927273</c:v>
              </c:pt>
              <c:pt idx="51">
                <c:v>0.01860037705700579</c:v>
              </c:pt>
              <c:pt idx="52">
                <c:v>0.020387003489620303</c:v>
              </c:pt>
              <c:pt idx="53">
                <c:v>0.021413839193859863</c:v>
              </c:pt>
              <c:pt idx="54">
                <c:v>0.02205295556603626</c:v>
              </c:pt>
              <c:pt idx="55">
                <c:v>0.022312398815129697</c:v>
              </c:pt>
              <c:pt idx="56">
                <c:v>0.02216101637618806</c:v>
              </c:pt>
              <c:pt idx="57">
                <c:v>0.021800276127271978</c:v>
              </c:pt>
              <c:pt idx="58">
                <c:v>0.021167295426246735</c:v>
              </c:pt>
              <c:pt idx="59">
                <c:v>0.020403990096986124</c:v>
              </c:pt>
              <c:pt idx="60">
                <c:v>0.01958226010824271</c:v>
              </c:pt>
              <c:pt idx="61">
                <c:v>0.018817520856607928</c:v>
              </c:pt>
              <c:pt idx="62">
                <c:v>0.01775716674685457</c:v>
              </c:pt>
              <c:pt idx="63">
                <c:v>0.016801176254336525</c:v>
              </c:pt>
              <c:pt idx="64">
                <c:v>0.016162084470597193</c:v>
              </c:pt>
              <c:pt idx="65">
                <c:v>0.015218527825367811</c:v>
              </c:pt>
              <c:pt idx="66">
                <c:v>0.014118579535309816</c:v>
              </c:pt>
              <c:pt idx="67">
                <c:v>0.013838830332798313</c:v>
              </c:pt>
              <c:pt idx="68">
                <c:v>0.013267871666393649</c:v>
              </c:pt>
              <c:pt idx="69">
                <c:v>0.0115525544881514</c:v>
              </c:pt>
              <c:pt idx="70">
                <c:v>0.011777590682206629</c:v>
              </c:pt>
              <c:pt idx="71">
                <c:v>0.012520274749020732</c:v>
              </c:pt>
              <c:pt idx="72">
                <c:v>0.008836370285005835</c:v>
              </c:pt>
              <c:pt idx="73">
                <c:v>0.009199845924490635</c:v>
              </c:pt>
              <c:pt idx="74">
                <c:v>0.012653838050442623</c:v>
              </c:pt>
              <c:pt idx="75">
                <c:v>0.006374524698060657</c:v>
              </c:pt>
              <c:pt idx="76">
                <c:v>0.004697290884713823</c:v>
              </c:pt>
              <c:pt idx="77">
                <c:v>0.012416360645826519</c:v>
              </c:pt>
              <c:pt idx="78">
                <c:v>0.006176820176632347</c:v>
              </c:pt>
              <c:pt idx="79">
                <c:v>0.001247198428635965</c:v>
              </c:pt>
              <c:pt idx="80">
                <c:v>0.007688863098274101</c:v>
              </c:pt>
              <c:pt idx="81">
                <c:v>0.008189804142429757</c:v>
              </c:pt>
              <c:pt idx="82">
                <c:v>0.0034695670869755446</c:v>
              </c:pt>
              <c:pt idx="83">
                <c:v>0.0014200771680124014</c:v>
              </c:pt>
              <c:pt idx="84">
                <c:v>0.005831034066611451</c:v>
              </c:pt>
              <c:pt idx="85">
                <c:v>0.0007636561292230226</c:v>
              </c:pt>
              <c:pt idx="86">
                <c:v>0.005954233276843635</c:v>
              </c:pt>
              <c:pt idx="87">
                <c:v>0.002119714714244214</c:v>
              </c:pt>
              <c:pt idx="88">
                <c:v>0.00013361613600704203</c:v>
              </c:pt>
              <c:pt idx="89">
                <c:v>0.0036648872163063118</c:v>
              </c:pt>
              <c:pt idx="90">
                <c:v>0.004367951933733849</c:v>
              </c:pt>
              <c:pt idx="91">
                <c:v>0.0010432144906826757</c:v>
              </c:pt>
              <c:pt idx="92">
                <c:v>3.567962260309088E-05</c:v>
              </c:pt>
              <c:pt idx="93">
                <c:v>0.0005767290731184538</c:v>
              </c:pt>
              <c:pt idx="94">
                <c:v>0.000540560384655997</c:v>
              </c:pt>
              <c:pt idx="95">
                <c:v>0.0033101235624544145</c:v>
              </c:pt>
              <c:pt idx="96">
                <c:v>0.004298429707306095</c:v>
              </c:pt>
              <c:pt idx="97">
                <c:v>0.004633456346946563</c:v>
              </c:pt>
              <c:pt idx="98">
                <c:v>0.006452154874800886</c:v>
              </c:pt>
              <c:pt idx="99">
                <c:v>0.008125366797050226</c:v>
              </c:pt>
              <c:pt idx="100">
                <c:v>0.008511904001732962</c:v>
              </c:pt>
              <c:pt idx="101">
                <c:v>0.009137993369455533</c:v>
              </c:pt>
              <c:pt idx="102">
                <c:v>0.010712165370720061</c:v>
              </c:pt>
              <c:pt idx="103">
                <c:v>0.011405985551506514</c:v>
              </c:pt>
              <c:pt idx="104">
                <c:v>0.011032654251965202</c:v>
              </c:pt>
              <c:pt idx="105">
                <c:v>0.01191278605408197</c:v>
              </c:pt>
              <c:pt idx="106">
                <c:v>0.012860689379959656</c:v>
              </c:pt>
              <c:pt idx="107">
                <c:v>0.011870402726377627</c:v>
              </c:pt>
              <c:pt idx="108">
                <c:v>0.011149282998211163</c:v>
              </c:pt>
              <c:pt idx="109">
                <c:v>0.012063836202953926</c:v>
              </c:pt>
              <c:pt idx="110">
                <c:v>0.010748047545816597</c:v>
              </c:pt>
              <c:pt idx="111">
                <c:v>0.007691702272607515</c:v>
              </c:pt>
              <c:pt idx="112">
                <c:v>0.007965471639564292</c:v>
              </c:pt>
              <c:pt idx="113">
                <c:v>0.006949847510517415</c:v>
              </c:pt>
              <c:pt idx="114">
                <c:v>0.0020936005141636294</c:v>
              </c:pt>
              <c:pt idx="115">
                <c:v>3.234014378294958E-05</c:v>
              </c:pt>
              <c:pt idx="116">
                <c:v>0.00011790450102422412</c:v>
              </c:pt>
              <c:pt idx="117">
                <c:v>0.005563826932726279</c:v>
              </c:pt>
              <c:pt idx="118">
                <c:v>0.011057933144166032</c:v>
              </c:pt>
              <c:pt idx="119">
                <c:v>0.009322121623863033</c:v>
              </c:pt>
            </c:numLit>
          </c:yVal>
        </c:ser>
        <c:axId val="48650112"/>
        <c:axId val="48672768"/>
      </c:scatterChart>
      <c:valAx>
        <c:axId val="48672768"/>
        <c:scaling>
          <c:orientation val="minMax"/>
          <c:max val="0.23"/>
          <c:min val="0"/>
        </c:scaling>
        <c:delete val="0"/>
        <c:axPos val="l"/>
        <c:majorGridlines>
          <c:spPr>
            <a:ln xmlns:a="http://schemas.openxmlformats.org/drawingml/2006/main" w="9525">
              <a:solidFill>
                <a:srgbClr val="27405E"/>
              </a:solidFill>
              <a:prstDash val="solid"/>
            </a:ln>
          </c:spPr>
        </c:majorGridlines>
        <c:title>
          <c:tx>
            <c:rich>
              <a:bodyPr xmlns:a="http://schemas.openxmlformats.org/drawingml/2006/main"/>
              <a:lstStyle xmlns:a="http://schemas.openxmlformats.org/drawingml/2006/main"/>
              <a:p xmlns:a="http://schemas.openxmlformats.org/drawingml/2006/main">
                <a:r>
                  <a:rPr sz="1350" b="1">
                    <a:solidFill>
                      <a:srgbClr val="F7FAFC"/>
                    </a:solidFill>
                  </a:rPr>
                  <a:t>absolute differential current</a:t>
                </a:r>
              </a:p>
            </c:rich>
          </c:tx>
          <c:txPr>
            <a:bodyPr xmlns:a="http://schemas.openxmlformats.org/drawingml/2006/main" anchorCtr="1"/>
            <a:lstStyle xmlns:a="http://schemas.openxmlformats.org/drawingml/2006/main"/>
            <a:p xmlns:a="http://schemas.openxmlformats.org/drawingml/2006/main">
              <a:pPr>
                <a:defRPr sz="1350" b="1">
                  <a:solidFill>
                    <a:srgbClr val="F7FAFC"/>
                  </a:solidFill>
                </a:defRPr>
              </a:pPr>
            </a:p>
          </c:txPr>
        </c:title>
        <c:numFmt formatCode="0.00"/>
        <c:majorTickMark val="none"/>
        <c:minorTickMark val="none"/>
        <c:spPr>
          <a:ln xmlns:a="http://schemas.openxmlformats.org/drawingml/2006/main" w="9525">
            <a:solidFill>
              <a:srgbClr val="9FB1C7"/>
            </a:solidFill>
            <a:prstDash val="solid"/>
          </a:ln>
        </c:spPr>
        <c:txPr>
          <a:bodyPr xmlns:a="http://schemas.openxmlformats.org/drawingml/2006/main" anchorCtr="1"/>
          <a:lstStyle xmlns:a="http://schemas.openxmlformats.org/drawingml/2006/main"/>
          <a:p xmlns:a="http://schemas.openxmlformats.org/drawingml/2006/main">
            <a:pPr>
              <a:defRPr sz="1200">
                <a:solidFill>
                  <a:srgbClr val="9FB1C7"/>
                </a:solidFill>
              </a:defRPr>
            </a:pPr>
          </a:p>
        </c:txPr>
        <c:crossAx val="48650112"/>
        <c:majorUnit val="0.05"/>
      </c:valAx>
      <c:valAx>
        <c:axId val="48650112"/>
        <c:scaling>
          <c:orientation val="minMax"/>
          <c:max val="3"/>
          <c:min val="0"/>
        </c:scaling>
        <c:delete val="0"/>
        <c:axPos val="b"/>
        <c:majorGridlines>
          <c:spPr>
            <a:ln xmlns:a="http://schemas.openxmlformats.org/drawingml/2006/main" w="9525">
              <a:solidFill>
                <a:srgbClr val="27405E"/>
              </a:solidFill>
              <a:prstDash val="solid"/>
            </a:ln>
          </c:spPr>
        </c:majorGridlines>
        <c:title>
          <c:tx>
            <c:rich>
              <a:bodyPr xmlns:a="http://schemas.openxmlformats.org/drawingml/2006/main"/>
              <a:lstStyle xmlns:a="http://schemas.openxmlformats.org/drawingml/2006/main"/>
              <a:p xmlns:a="http://schemas.openxmlformats.org/drawingml/2006/main">
                <a:r>
                  <a:rPr sz="1350" b="1">
                    <a:solidFill>
                      <a:srgbClr val="F7FAFC"/>
                    </a:solidFill>
                  </a:rPr>
                  <a:t>controller time</a:t>
                </a:r>
              </a:p>
            </c:rich>
          </c:tx>
          <c:txPr>
            <a:bodyPr xmlns:a="http://schemas.openxmlformats.org/drawingml/2006/main" anchorCtr="1"/>
            <a:lstStyle xmlns:a="http://schemas.openxmlformats.org/drawingml/2006/main"/>
            <a:p xmlns:a="http://schemas.openxmlformats.org/drawingml/2006/main">
              <a:pPr>
                <a:defRPr sz="1350" b="1">
                  <a:solidFill>
                    <a:srgbClr val="F7FAFC"/>
                  </a:solidFill>
                </a:defRPr>
              </a:pPr>
            </a:p>
          </c:txPr>
        </c:title>
        <c:numFmt formatCode="0.0"/>
        <c:majorTickMark val="none"/>
        <c:minorTickMark val="none"/>
        <c:spPr>
          <a:ln xmlns:a="http://schemas.openxmlformats.org/drawingml/2006/main" w="9525">
            <a:solidFill>
              <a:srgbClr val="9FB1C7"/>
            </a:solidFill>
            <a:prstDash val="solid"/>
          </a:ln>
        </c:spPr>
        <c:txPr>
          <a:bodyPr xmlns:a="http://schemas.openxmlformats.org/drawingml/2006/main" anchorCtr="1"/>
          <a:lstStyle xmlns:a="http://schemas.openxmlformats.org/drawingml/2006/main"/>
          <a:p xmlns:a="http://schemas.openxmlformats.org/drawingml/2006/main">
            <a:pPr>
              <a:defRPr sz="1200">
                <a:solidFill>
                  <a:srgbClr val="9FB1C7"/>
                </a:solidFill>
              </a:defRPr>
            </a:pPr>
          </a:p>
        </c:txPr>
        <c:crossAx val="48672768"/>
        <c:majorUnit val="0.5"/>
      </c:valAx>
      <c:spPr>
        <a:solidFill xmlns:a="http://schemas.openxmlformats.org/drawingml/2006/main">
          <a:srgbClr val="061325"/>
        </a:solidFill>
        <a:ln xmlns:a="http://schemas.openxmlformats.org/drawingml/2006/main" w="0">
          <a:noFill/>
          <a:prstDash val="solid"/>
        </a:ln>
      </c:spPr>
    </c:plotArea>
    <c:plotVisOnly val="1"/>
  </c:chart>
  <c:spPr>
    <a:solidFill xmlns:a="http://schemas.openxmlformats.org/drawingml/2006/main">
      <a:srgbClr val="061325"/>
    </a:solidFill>
    <a:ln xmlns:a="http://schemas.openxmlformats.org/drawingml/2006/main" w="0">
      <a:noFill/>
      <a:prstDash val="solid"/>
    </a:ln>
  </c:spPr>
</c:chartSpace>
</file>

<file path=ppt/slides/charts/chart5.xml><?xml version="1.0" encoding="utf-8"?>
<c:chartSpace xmlns:c="http://schemas.openxmlformats.org/drawingml/2006/chart">
  <c:lang val="en-US"/>
  <c:chart>
    <c:plotArea>
      <c:scatterChart>
        <c:scatterStyle val="smoothMarker"/>
        <c:ser>
          <c:idx val="0"/>
          <c:order val="0"/>
          <c:tx>
            <c:v>Kerr cavity P₁(n)</c:v>
          </c:tx>
          <c:spPr>
            <a:ln xmlns:a="http://schemas.openxmlformats.org/drawingml/2006/main" w="38100">
              <a:solidFill>
                <a:srgbClr val="35C7F2"/>
              </a:solidFill>
              <a:prstDash val="solid"/>
            </a:ln>
          </c:spPr>
          <c:marker>
            <c:symbol val="none"/>
            <c:size val="2"/>
          </c:marker>
          <c:xVal>
            <c:numLit>
              <c:formatCode>General</c:formatCode>
              <c:ptCount val="90"/>
              <c:pt idx="0">
                <c:v>0</c:v>
              </c:pt>
              <c:pt idx="1">
                <c:v>0.04</c:v>
              </c:pt>
              <c:pt idx="2">
                <c:v>0.09</c:v>
              </c:pt>
              <c:pt idx="3">
                <c:v>0.13</c:v>
              </c:pt>
              <c:pt idx="4">
                <c:v>0.18</c:v>
              </c:pt>
              <c:pt idx="5">
                <c:v>0.22</c:v>
              </c:pt>
              <c:pt idx="6">
                <c:v>0.27</c:v>
              </c:pt>
              <c:pt idx="7">
                <c:v>0.31</c:v>
              </c:pt>
              <c:pt idx="8">
                <c:v>0.36</c:v>
              </c:pt>
              <c:pt idx="9">
                <c:v>0.4</c:v>
              </c:pt>
              <c:pt idx="10">
                <c:v>0.45</c:v>
              </c:pt>
              <c:pt idx="11">
                <c:v>0.49</c:v>
              </c:pt>
              <c:pt idx="12">
                <c:v>0.54</c:v>
              </c:pt>
              <c:pt idx="13">
                <c:v>0.58</c:v>
              </c:pt>
              <c:pt idx="14">
                <c:v>0.63</c:v>
              </c:pt>
              <c:pt idx="15">
                <c:v>0.67</c:v>
              </c:pt>
              <c:pt idx="16">
                <c:v>0.72</c:v>
              </c:pt>
              <c:pt idx="17">
                <c:v>0.76</c:v>
              </c:pt>
              <c:pt idx="18">
                <c:v>0.81</c:v>
              </c:pt>
              <c:pt idx="19">
                <c:v>0.85</c:v>
              </c:pt>
              <c:pt idx="20">
                <c:v>0.9</c:v>
              </c:pt>
              <c:pt idx="21">
                <c:v>0.94</c:v>
              </c:pt>
              <c:pt idx="22">
                <c:v>0.99</c:v>
              </c:pt>
              <c:pt idx="23">
                <c:v>1.03</c:v>
              </c:pt>
              <c:pt idx="24">
                <c:v>1.08</c:v>
              </c:pt>
              <c:pt idx="25">
                <c:v>1.12</c:v>
              </c:pt>
              <c:pt idx="26">
                <c:v>1.17</c:v>
              </c:pt>
              <c:pt idx="27">
                <c:v>1.21</c:v>
              </c:pt>
              <c:pt idx="28">
                <c:v>1.26</c:v>
              </c:pt>
              <c:pt idx="29">
                <c:v>1.3</c:v>
              </c:pt>
              <c:pt idx="30">
                <c:v>1.35</c:v>
              </c:pt>
              <c:pt idx="31">
                <c:v>1.39</c:v>
              </c:pt>
              <c:pt idx="32">
                <c:v>1.44</c:v>
              </c:pt>
              <c:pt idx="33">
                <c:v>1.48</c:v>
              </c:pt>
              <c:pt idx="34">
                <c:v>1.53</c:v>
              </c:pt>
              <c:pt idx="35">
                <c:v>1.57</c:v>
              </c:pt>
              <c:pt idx="36">
                <c:v>1.62</c:v>
              </c:pt>
              <c:pt idx="37">
                <c:v>1.66</c:v>
              </c:pt>
              <c:pt idx="38">
                <c:v>1.71</c:v>
              </c:pt>
              <c:pt idx="39">
                <c:v>1.75</c:v>
              </c:pt>
              <c:pt idx="40">
                <c:v>1.8</c:v>
              </c:pt>
              <c:pt idx="41">
                <c:v>1.84</c:v>
              </c:pt>
              <c:pt idx="42">
                <c:v>1.89</c:v>
              </c:pt>
              <c:pt idx="43">
                <c:v>1.93</c:v>
              </c:pt>
              <c:pt idx="44">
                <c:v>1.98</c:v>
              </c:pt>
              <c:pt idx="45">
                <c:v>2.02</c:v>
              </c:pt>
              <c:pt idx="46">
                <c:v>2.07</c:v>
              </c:pt>
              <c:pt idx="47">
                <c:v>2.11</c:v>
              </c:pt>
              <c:pt idx="48">
                <c:v>2.16</c:v>
              </c:pt>
              <c:pt idx="49">
                <c:v>2.2</c:v>
              </c:pt>
              <c:pt idx="50">
                <c:v>2.25</c:v>
              </c:pt>
              <c:pt idx="51">
                <c:v>2.29</c:v>
              </c:pt>
              <c:pt idx="52">
                <c:v>2.34</c:v>
              </c:pt>
              <c:pt idx="53">
                <c:v>2.38</c:v>
              </c:pt>
              <c:pt idx="54">
                <c:v>2.43</c:v>
              </c:pt>
              <c:pt idx="55">
                <c:v>2.47</c:v>
              </c:pt>
              <c:pt idx="56">
                <c:v>2.52</c:v>
              </c:pt>
              <c:pt idx="57">
                <c:v>2.56</c:v>
              </c:pt>
              <c:pt idx="58">
                <c:v>2.61</c:v>
              </c:pt>
              <c:pt idx="59">
                <c:v>2.65</c:v>
              </c:pt>
              <c:pt idx="60">
                <c:v>2.7</c:v>
              </c:pt>
              <c:pt idx="61">
                <c:v>2.74</c:v>
              </c:pt>
              <c:pt idx="62">
                <c:v>2.79</c:v>
              </c:pt>
              <c:pt idx="63">
                <c:v>2.83</c:v>
              </c:pt>
              <c:pt idx="64">
                <c:v>2.88</c:v>
              </c:pt>
              <c:pt idx="65">
                <c:v>2.92</c:v>
              </c:pt>
              <c:pt idx="66">
                <c:v>2.97</c:v>
              </c:pt>
              <c:pt idx="67">
                <c:v>3.01</c:v>
              </c:pt>
              <c:pt idx="68">
                <c:v>3.06</c:v>
              </c:pt>
              <c:pt idx="69">
                <c:v>3.1</c:v>
              </c:pt>
              <c:pt idx="70">
                <c:v>3.15</c:v>
              </c:pt>
              <c:pt idx="71">
                <c:v>3.19</c:v>
              </c:pt>
              <c:pt idx="72">
                <c:v>3.24</c:v>
              </c:pt>
              <c:pt idx="73">
                <c:v>3.28</c:v>
              </c:pt>
              <c:pt idx="74">
                <c:v>3.33</c:v>
              </c:pt>
              <c:pt idx="75">
                <c:v>3.37</c:v>
              </c:pt>
              <c:pt idx="76">
                <c:v>3.42</c:v>
              </c:pt>
              <c:pt idx="77">
                <c:v>3.46</c:v>
              </c:pt>
              <c:pt idx="78">
                <c:v>3.51</c:v>
              </c:pt>
              <c:pt idx="79">
                <c:v>3.55</c:v>
              </c:pt>
              <c:pt idx="80">
                <c:v>3.6</c:v>
              </c:pt>
              <c:pt idx="81">
                <c:v>3.64</c:v>
              </c:pt>
              <c:pt idx="82">
                <c:v>3.69</c:v>
              </c:pt>
              <c:pt idx="83">
                <c:v>3.73</c:v>
              </c:pt>
              <c:pt idx="84">
                <c:v>3.78</c:v>
              </c:pt>
              <c:pt idx="85">
                <c:v>3.82</c:v>
              </c:pt>
              <c:pt idx="86">
                <c:v>3.87</c:v>
              </c:pt>
              <c:pt idx="87">
                <c:v>3.91</c:v>
              </c:pt>
              <c:pt idx="88">
                <c:v>3.96</c:v>
              </c:pt>
              <c:pt idx="89">
                <c:v>4</c:v>
              </c:pt>
            </c:numLit>
          </c:xVal>
          <c:yVal>
            <c:numLit>
              <c:formatCode>General</c:formatCode>
              <c:ptCount val="90"/>
              <c:pt idx="0">
                <c:v>0</c:v>
              </c:pt>
              <c:pt idx="1">
                <c:v>0.313664</c:v>
              </c:pt>
              <c:pt idx="2">
                <c:v>0.688329</c:v>
              </c:pt>
              <c:pt idx="3">
                <c:v>0.974597</c:v>
              </c:pt>
              <c:pt idx="4">
                <c:v>1.316232</c:v>
              </c:pt>
              <c:pt idx="5">
                <c:v>1.577048</c:v>
              </c:pt>
              <c:pt idx="6">
                <c:v>1.8880830000000002</c:v>
              </c:pt>
              <c:pt idx="7">
                <c:v>2.125391</c:v>
              </c:pt>
              <c:pt idx="8">
                <c:v>2.408256</c:v>
              </c:pt>
              <c:pt idx="9">
                <c:v>2.6240000000000006</c:v>
              </c:pt>
              <c:pt idx="10">
                <c:v>2.881125</c:v>
              </c:pt>
              <c:pt idx="11">
                <c:v>3.077249</c:v>
              </c:pt>
              <c:pt idx="12">
                <c:v>3.311064</c:v>
              </c:pt>
              <c:pt idx="13">
                <c:v>3.489512</c:v>
              </c:pt>
              <c:pt idx="14">
                <c:v>3.702447</c:v>
              </c:pt>
              <c:pt idx="15">
                <c:v>3.8651630000000003</c:v>
              </c:pt>
              <c:pt idx="16">
                <c:v>4.059648</c:v>
              </c:pt>
              <c:pt idx="17">
                <c:v>4.208576</c:v>
              </c:pt>
              <c:pt idx="18">
                <c:v>4.387041</c:v>
              </c:pt>
              <c:pt idx="19">
                <c:v>4.524125</c:v>
              </c:pt>
              <c:pt idx="20">
                <c:v>4.689</c:v>
              </c:pt>
              <c:pt idx="21">
                <c:v>4.816184</c:v>
              </c:pt>
              <c:pt idx="22">
                <c:v>4.969899</c:v>
              </c:pt>
              <c:pt idx="23">
                <c:v>5.089127</c:v>
              </c:pt>
              <c:pt idx="24">
                <c:v>5.2341120000000005</c:v>
              </c:pt>
              <c:pt idx="25">
                <c:v>5.347328</c:v>
              </c:pt>
              <c:pt idx="26">
                <c:v>5.486013</c:v>
              </c:pt>
              <c:pt idx="27">
                <c:v>5.595161</c:v>
              </c:pt>
              <c:pt idx="28">
                <c:v>5.729976</c:v>
              </c:pt>
              <c:pt idx="29">
                <c:v>5.837000000000001</c:v>
              </c:pt>
              <c:pt idx="30">
                <c:v>5.970375</c:v>
              </c:pt>
              <c:pt idx="31">
                <c:v>6.0772189999999995</c:v>
              </c:pt>
              <c:pt idx="32">
                <c:v>6.211584</c:v>
              </c:pt>
              <c:pt idx="33">
                <c:v>6.3201920000000005</c:v>
              </c:pt>
              <c:pt idx="34">
                <c:v>6.4579770000000005</c:v>
              </c:pt>
              <c:pt idx="35">
                <c:v>6.570293</c:v>
              </c:pt>
              <c:pt idx="36">
                <c:v>6.713928000000001</c:v>
              </c:pt>
              <c:pt idx="37">
                <c:v>6.8318959999999995</c:v>
              </c:pt>
              <c:pt idx="38">
                <c:v>6.983811</c:v>
              </c:pt>
              <c:pt idx="39">
                <c:v>7.109375</c:v>
              </c:pt>
              <c:pt idx="40">
                <c:v>7.272</c:v>
              </c:pt>
              <c:pt idx="41">
                <c:v>7.407104</c:v>
              </c:pt>
              <c:pt idx="42">
                <c:v>7.582869</c:v>
              </c:pt>
              <c:pt idx="43">
                <c:v>7.729457</c:v>
              </c:pt>
              <c:pt idx="44">
                <c:v>7.920792</c:v>
              </c:pt>
              <c:pt idx="45">
                <c:v>8.080808</c:v>
              </c:pt>
              <c:pt idx="46">
                <c:v>8.290143</c:v>
              </c:pt>
              <c:pt idx="47">
                <c:v>8.465531</c:v>
              </c:pt>
              <c:pt idx="48">
                <c:v>8.695296</c:v>
              </c:pt>
              <c:pt idx="49">
                <c:v>8.888000000000002</c:v>
              </c:pt>
              <c:pt idx="50">
                <c:v>9.140625</c:v>
              </c:pt>
              <c:pt idx="51">
                <c:v>9.352589</c:v>
              </c:pt>
              <c:pt idx="52">
                <c:v>9.630503999999998</c:v>
              </c:pt>
              <c:pt idx="53">
                <c:v>9.863672</c:v>
              </c:pt>
              <c:pt idx="54">
                <c:v>10.169307</c:v>
              </c:pt>
              <c:pt idx="55">
                <c:v>10.425623000000002</c:v>
              </c:pt>
              <c:pt idx="56">
                <c:v>10.761408000000001</c:v>
              </c:pt>
              <c:pt idx="57">
                <c:v>11.042816</c:v>
              </c:pt>
              <c:pt idx="58">
                <c:v>11.411181</c:v>
              </c:pt>
              <c:pt idx="59">
                <c:v>11.719624999999999</c:v>
              </c:pt>
              <c:pt idx="60">
                <c:v>12.123000000000001</c:v>
              </c:pt>
              <c:pt idx="61">
                <c:v>12.460424000000001</c:v>
              </c:pt>
              <c:pt idx="62">
                <c:v>12.901239</c:v>
              </c:pt>
              <c:pt idx="63">
                <c:v>13.269587000000001</c:v>
              </c:pt>
              <c:pt idx="64">
                <c:v>13.750271999999999</c:v>
              </c:pt>
              <c:pt idx="65">
                <c:v>14.151488</c:v>
              </c:pt>
              <c:pt idx="66">
                <c:v>14.674473</c:v>
              </c:pt>
              <c:pt idx="67">
                <c:v>15.110500999999998</c:v>
              </c:pt>
              <c:pt idx="68">
                <c:v>15.678215999999999</c:v>
              </c:pt>
              <c:pt idx="69">
                <c:v>16.151</c:v>
              </c:pt>
              <c:pt idx="70">
                <c:v>16.765874999999998</c:v>
              </c:pt>
              <c:pt idx="71">
                <c:v>17.277359</c:v>
              </c:pt>
              <c:pt idx="72">
                <c:v>17.941824</c:v>
              </c:pt>
              <c:pt idx="73">
                <c:v>18.493951999999997</c:v>
              </c:pt>
              <c:pt idx="74">
                <c:v>19.210437000000002</c:v>
              </c:pt>
              <c:pt idx="75">
                <c:v>19.805153</c:v>
              </c:pt>
              <c:pt idx="76">
                <c:v>20.576088</c:v>
              </c:pt>
              <c:pt idx="77">
                <c:v>21.215335999999997</c:v>
              </c:pt>
              <c:pt idx="78">
                <c:v>22.043150999999995</c:v>
              </c:pt>
              <c:pt idx="79">
                <c:v>22.728875</c:v>
              </c:pt>
              <c:pt idx="80">
                <c:v>23.616000000000003</c:v>
              </c:pt>
              <c:pt idx="81">
                <c:v>24.350144000000004</c:v>
              </c:pt>
              <c:pt idx="82">
                <c:v>25.299008999999998</c:v>
              </c:pt>
              <c:pt idx="83">
                <c:v>26.083517</c:v>
              </c:pt>
              <c:pt idx="84">
                <c:v>27.096551999999996</c:v>
              </c:pt>
              <c:pt idx="85">
                <c:v>27.933367999999998</c:v>
              </c:pt>
              <c:pt idx="86">
                <c:v>29.013003</c:v>
              </c:pt>
              <c:pt idx="87">
                <c:v>29.904071000000002</c:v>
              </c:pt>
              <c:pt idx="88">
                <c:v>31.052736</c:v>
              </c:pt>
              <c:pt idx="89">
                <c:v>32</c:v>
              </c:pt>
            </c:numLit>
          </c:yVal>
        </c:ser>
        <c:ser>
          <c:idx val="1"/>
          <c:order val="1"/>
          <c:tx>
            <c:v>linear reference P₂(n)</c:v>
          </c:tx>
          <c:spPr>
            <a:ln xmlns:a="http://schemas.openxmlformats.org/drawingml/2006/main" w="38100">
              <a:solidFill>
                <a:srgbClr val="F2A61A"/>
              </a:solidFill>
              <a:prstDash val="dash"/>
            </a:ln>
          </c:spPr>
          <c:marker>
            <c:symbol val="none"/>
            <c:size val="2"/>
          </c:marker>
          <c:xVal>
            <c:numLit>
              <c:formatCode>General</c:formatCode>
              <c:ptCount val="90"/>
              <c:pt idx="0">
                <c:v>0</c:v>
              </c:pt>
              <c:pt idx="1">
                <c:v>0.04</c:v>
              </c:pt>
              <c:pt idx="2">
                <c:v>0.09</c:v>
              </c:pt>
              <c:pt idx="3">
                <c:v>0.13</c:v>
              </c:pt>
              <c:pt idx="4">
                <c:v>0.18</c:v>
              </c:pt>
              <c:pt idx="5">
                <c:v>0.22</c:v>
              </c:pt>
              <c:pt idx="6">
                <c:v>0.27</c:v>
              </c:pt>
              <c:pt idx="7">
                <c:v>0.31</c:v>
              </c:pt>
              <c:pt idx="8">
                <c:v>0.36</c:v>
              </c:pt>
              <c:pt idx="9">
                <c:v>0.4</c:v>
              </c:pt>
              <c:pt idx="10">
                <c:v>0.45</c:v>
              </c:pt>
              <c:pt idx="11">
                <c:v>0.49</c:v>
              </c:pt>
              <c:pt idx="12">
                <c:v>0.54</c:v>
              </c:pt>
              <c:pt idx="13">
                <c:v>0.58</c:v>
              </c:pt>
              <c:pt idx="14">
                <c:v>0.63</c:v>
              </c:pt>
              <c:pt idx="15">
                <c:v>0.67</c:v>
              </c:pt>
              <c:pt idx="16">
                <c:v>0.72</c:v>
              </c:pt>
              <c:pt idx="17">
                <c:v>0.76</c:v>
              </c:pt>
              <c:pt idx="18">
                <c:v>0.81</c:v>
              </c:pt>
              <c:pt idx="19">
                <c:v>0.85</c:v>
              </c:pt>
              <c:pt idx="20">
                <c:v>0.9</c:v>
              </c:pt>
              <c:pt idx="21">
                <c:v>0.94</c:v>
              </c:pt>
              <c:pt idx="22">
                <c:v>0.99</c:v>
              </c:pt>
              <c:pt idx="23">
                <c:v>1.03</c:v>
              </c:pt>
              <c:pt idx="24">
                <c:v>1.08</c:v>
              </c:pt>
              <c:pt idx="25">
                <c:v>1.12</c:v>
              </c:pt>
              <c:pt idx="26">
                <c:v>1.17</c:v>
              </c:pt>
              <c:pt idx="27">
                <c:v>1.21</c:v>
              </c:pt>
              <c:pt idx="28">
                <c:v>1.26</c:v>
              </c:pt>
              <c:pt idx="29">
                <c:v>1.3</c:v>
              </c:pt>
              <c:pt idx="30">
                <c:v>1.35</c:v>
              </c:pt>
              <c:pt idx="31">
                <c:v>1.39</c:v>
              </c:pt>
              <c:pt idx="32">
                <c:v>1.44</c:v>
              </c:pt>
              <c:pt idx="33">
                <c:v>1.48</c:v>
              </c:pt>
              <c:pt idx="34">
                <c:v>1.53</c:v>
              </c:pt>
              <c:pt idx="35">
                <c:v>1.57</c:v>
              </c:pt>
              <c:pt idx="36">
                <c:v>1.62</c:v>
              </c:pt>
              <c:pt idx="37">
                <c:v>1.66</c:v>
              </c:pt>
              <c:pt idx="38">
                <c:v>1.71</c:v>
              </c:pt>
              <c:pt idx="39">
                <c:v>1.75</c:v>
              </c:pt>
              <c:pt idx="40">
                <c:v>1.8</c:v>
              </c:pt>
              <c:pt idx="41">
                <c:v>1.84</c:v>
              </c:pt>
              <c:pt idx="42">
                <c:v>1.89</c:v>
              </c:pt>
              <c:pt idx="43">
                <c:v>1.93</c:v>
              </c:pt>
              <c:pt idx="44">
                <c:v>1.98</c:v>
              </c:pt>
              <c:pt idx="45">
                <c:v>2.02</c:v>
              </c:pt>
              <c:pt idx="46">
                <c:v>2.07</c:v>
              </c:pt>
              <c:pt idx="47">
                <c:v>2.11</c:v>
              </c:pt>
              <c:pt idx="48">
                <c:v>2.16</c:v>
              </c:pt>
              <c:pt idx="49">
                <c:v>2.2</c:v>
              </c:pt>
              <c:pt idx="50">
                <c:v>2.25</c:v>
              </c:pt>
              <c:pt idx="51">
                <c:v>2.29</c:v>
              </c:pt>
              <c:pt idx="52">
                <c:v>2.34</c:v>
              </c:pt>
              <c:pt idx="53">
                <c:v>2.38</c:v>
              </c:pt>
              <c:pt idx="54">
                <c:v>2.43</c:v>
              </c:pt>
              <c:pt idx="55">
                <c:v>2.47</c:v>
              </c:pt>
              <c:pt idx="56">
                <c:v>2.52</c:v>
              </c:pt>
              <c:pt idx="57">
                <c:v>2.56</c:v>
              </c:pt>
              <c:pt idx="58">
                <c:v>2.61</c:v>
              </c:pt>
              <c:pt idx="59">
                <c:v>2.65</c:v>
              </c:pt>
              <c:pt idx="60">
                <c:v>2.7</c:v>
              </c:pt>
              <c:pt idx="61">
                <c:v>2.74</c:v>
              </c:pt>
              <c:pt idx="62">
                <c:v>2.79</c:v>
              </c:pt>
              <c:pt idx="63">
                <c:v>2.83</c:v>
              </c:pt>
              <c:pt idx="64">
                <c:v>2.88</c:v>
              </c:pt>
              <c:pt idx="65">
                <c:v>2.92</c:v>
              </c:pt>
              <c:pt idx="66">
                <c:v>2.97</c:v>
              </c:pt>
              <c:pt idx="67">
                <c:v>3.01</c:v>
              </c:pt>
              <c:pt idx="68">
                <c:v>3.06</c:v>
              </c:pt>
              <c:pt idx="69">
                <c:v>3.1</c:v>
              </c:pt>
              <c:pt idx="70">
                <c:v>3.15</c:v>
              </c:pt>
              <c:pt idx="71">
                <c:v>3.19</c:v>
              </c:pt>
              <c:pt idx="72">
                <c:v>3.24</c:v>
              </c:pt>
              <c:pt idx="73">
                <c:v>3.28</c:v>
              </c:pt>
              <c:pt idx="74">
                <c:v>3.33</c:v>
              </c:pt>
              <c:pt idx="75">
                <c:v>3.37</c:v>
              </c:pt>
              <c:pt idx="76">
                <c:v>3.42</c:v>
              </c:pt>
              <c:pt idx="77">
                <c:v>3.46</c:v>
              </c:pt>
              <c:pt idx="78">
                <c:v>3.51</c:v>
              </c:pt>
              <c:pt idx="79">
                <c:v>3.55</c:v>
              </c:pt>
              <c:pt idx="80">
                <c:v>3.6</c:v>
              </c:pt>
              <c:pt idx="81">
                <c:v>3.64</c:v>
              </c:pt>
              <c:pt idx="82">
                <c:v>3.69</c:v>
              </c:pt>
              <c:pt idx="83">
                <c:v>3.73</c:v>
              </c:pt>
              <c:pt idx="84">
                <c:v>3.78</c:v>
              </c:pt>
              <c:pt idx="85">
                <c:v>3.82</c:v>
              </c:pt>
              <c:pt idx="86">
                <c:v>3.87</c:v>
              </c:pt>
              <c:pt idx="87">
                <c:v>3.91</c:v>
              </c:pt>
              <c:pt idx="88">
                <c:v>3.96</c:v>
              </c:pt>
              <c:pt idx="89">
                <c:v>4</c:v>
              </c:pt>
            </c:numLit>
          </c:xVal>
          <c:yVal>
            <c:numLit>
              <c:formatCode>General</c:formatCode>
              <c:ptCount val="90"/>
              <c:pt idx="0">
                <c:v>0</c:v>
              </c:pt>
              <c:pt idx="1">
                <c:v>0.20000000000000004</c:v>
              </c:pt>
              <c:pt idx="2">
                <c:v>0.45000000000000007</c:v>
              </c:pt>
              <c:pt idx="3">
                <c:v>0.6500000000000001</c:v>
              </c:pt>
              <c:pt idx="4">
                <c:v>0.9000000000000001</c:v>
              </c:pt>
              <c:pt idx="5">
                <c:v>1.1000000000000003</c:v>
              </c:pt>
              <c:pt idx="6">
                <c:v>1.3500000000000003</c:v>
              </c:pt>
              <c:pt idx="7">
                <c:v>1.5500000000000003</c:v>
              </c:pt>
              <c:pt idx="8">
                <c:v>1.8000000000000003</c:v>
              </c:pt>
              <c:pt idx="9">
                <c:v>2.0000000000000004</c:v>
              </c:pt>
              <c:pt idx="10">
                <c:v>2.2500000000000004</c:v>
              </c:pt>
              <c:pt idx="11">
                <c:v>2.45</c:v>
              </c:pt>
              <c:pt idx="12">
                <c:v>2.7000000000000006</c:v>
              </c:pt>
              <c:pt idx="13">
                <c:v>2.9000000000000004</c:v>
              </c:pt>
              <c:pt idx="14">
                <c:v>3.150000000000001</c:v>
              </c:pt>
              <c:pt idx="15">
                <c:v>3.350000000000001</c:v>
              </c:pt>
              <c:pt idx="16">
                <c:v>3.6000000000000005</c:v>
              </c:pt>
              <c:pt idx="17">
                <c:v>3.8000000000000007</c:v>
              </c:pt>
              <c:pt idx="18">
                <c:v>4.050000000000001</c:v>
              </c:pt>
              <c:pt idx="19">
                <c:v>4.250000000000001</c:v>
              </c:pt>
              <c:pt idx="20">
                <c:v>4.500000000000001</c:v>
              </c:pt>
              <c:pt idx="21">
                <c:v>4.7</c:v>
              </c:pt>
              <c:pt idx="22">
                <c:v>4.950000000000001</c:v>
              </c:pt>
              <c:pt idx="23">
                <c:v>5.150000000000001</c:v>
              </c:pt>
              <c:pt idx="24">
                <c:v>5.400000000000001</c:v>
              </c:pt>
              <c:pt idx="25">
                <c:v>5.600000000000001</c:v>
              </c:pt>
              <c:pt idx="26">
                <c:v>5.8500000000000005</c:v>
              </c:pt>
              <c:pt idx="27">
                <c:v>6.050000000000001</c:v>
              </c:pt>
              <c:pt idx="28">
                <c:v>6.300000000000002</c:v>
              </c:pt>
              <c:pt idx="29">
                <c:v>6.500000000000002</c:v>
              </c:pt>
              <c:pt idx="30">
                <c:v>6.750000000000002</c:v>
              </c:pt>
              <c:pt idx="31">
                <c:v>6.950000000000001</c:v>
              </c:pt>
              <c:pt idx="32">
                <c:v>7.200000000000001</c:v>
              </c:pt>
              <c:pt idx="33">
                <c:v>7.400000000000001</c:v>
              </c:pt>
              <c:pt idx="34">
                <c:v>7.650000000000001</c:v>
              </c:pt>
              <c:pt idx="35">
                <c:v>7.850000000000001</c:v>
              </c:pt>
              <c:pt idx="36">
                <c:v>8.100000000000001</c:v>
              </c:pt>
              <c:pt idx="37">
                <c:v>8.3</c:v>
              </c:pt>
              <c:pt idx="38">
                <c:v>8.55</c:v>
              </c:pt>
              <c:pt idx="39">
                <c:v>8.750000000000002</c:v>
              </c:pt>
              <c:pt idx="40">
                <c:v>9.000000000000002</c:v>
              </c:pt>
              <c:pt idx="41">
                <c:v>9.200000000000003</c:v>
              </c:pt>
              <c:pt idx="42">
                <c:v>9.450000000000001</c:v>
              </c:pt>
              <c:pt idx="43">
                <c:v>9.650000000000002</c:v>
              </c:pt>
              <c:pt idx="44">
                <c:v>9.900000000000002</c:v>
              </c:pt>
              <c:pt idx="45">
                <c:v>10.100000000000001</c:v>
              </c:pt>
              <c:pt idx="46">
                <c:v>10.350000000000001</c:v>
              </c:pt>
              <c:pt idx="47">
                <c:v>10.55</c:v>
              </c:pt>
              <c:pt idx="48">
                <c:v>10.800000000000002</c:v>
              </c:pt>
              <c:pt idx="49">
                <c:v>11.000000000000004</c:v>
              </c:pt>
              <c:pt idx="50">
                <c:v>11.250000000000002</c:v>
              </c:pt>
              <c:pt idx="51">
                <c:v>11.450000000000003</c:v>
              </c:pt>
              <c:pt idx="52">
                <c:v>11.700000000000001</c:v>
              </c:pt>
              <c:pt idx="53">
                <c:v>11.900000000000002</c:v>
              </c:pt>
              <c:pt idx="54">
                <c:v>12.150000000000002</c:v>
              </c:pt>
              <c:pt idx="55">
                <c:v>12.350000000000003</c:v>
              </c:pt>
              <c:pt idx="56">
                <c:v>12.600000000000003</c:v>
              </c:pt>
              <c:pt idx="57">
                <c:v>12.800000000000002</c:v>
              </c:pt>
              <c:pt idx="58">
                <c:v>13.050000000000002</c:v>
              </c:pt>
              <c:pt idx="59">
                <c:v>13.250000000000002</c:v>
              </c:pt>
              <c:pt idx="60">
                <c:v>13.500000000000004</c:v>
              </c:pt>
              <c:pt idx="61">
                <c:v>13.700000000000003</c:v>
              </c:pt>
              <c:pt idx="62">
                <c:v>13.950000000000003</c:v>
              </c:pt>
              <c:pt idx="63">
                <c:v>14.150000000000002</c:v>
              </c:pt>
              <c:pt idx="64">
                <c:v>14.400000000000002</c:v>
              </c:pt>
              <c:pt idx="65">
                <c:v>14.600000000000001</c:v>
              </c:pt>
              <c:pt idx="66">
                <c:v>14.850000000000003</c:v>
              </c:pt>
              <c:pt idx="67">
                <c:v>15.050000000000002</c:v>
              </c:pt>
              <c:pt idx="68">
                <c:v>15.300000000000002</c:v>
              </c:pt>
              <c:pt idx="69">
                <c:v>15.500000000000004</c:v>
              </c:pt>
              <c:pt idx="70">
                <c:v>15.750000000000002</c:v>
              </c:pt>
              <c:pt idx="71">
                <c:v>15.950000000000003</c:v>
              </c:pt>
              <c:pt idx="72">
                <c:v>16.200000000000003</c:v>
              </c:pt>
              <c:pt idx="73">
                <c:v>16.400000000000002</c:v>
              </c:pt>
              <c:pt idx="74">
                <c:v>16.650000000000002</c:v>
              </c:pt>
              <c:pt idx="75">
                <c:v>16.850000000000005</c:v>
              </c:pt>
              <c:pt idx="76">
                <c:v>17.1</c:v>
              </c:pt>
              <c:pt idx="77">
                <c:v>17.300000000000004</c:v>
              </c:pt>
              <c:pt idx="78">
                <c:v>17.55</c:v>
              </c:pt>
              <c:pt idx="79">
                <c:v>17.750000000000004</c:v>
              </c:pt>
              <c:pt idx="80">
                <c:v>18.000000000000004</c:v>
              </c:pt>
              <c:pt idx="81">
                <c:v>18.200000000000003</c:v>
              </c:pt>
              <c:pt idx="82">
                <c:v>18.450000000000003</c:v>
              </c:pt>
              <c:pt idx="83">
                <c:v>18.650000000000002</c:v>
              </c:pt>
              <c:pt idx="84">
                <c:v>18.900000000000002</c:v>
              </c:pt>
              <c:pt idx="85">
                <c:v>19.1</c:v>
              </c:pt>
              <c:pt idx="86">
                <c:v>19.350000000000005</c:v>
              </c:pt>
              <c:pt idx="87">
                <c:v>19.550000000000004</c:v>
              </c:pt>
              <c:pt idx="88">
                <c:v>19.800000000000004</c:v>
              </c:pt>
              <c:pt idx="89">
                <c:v>20.000000000000004</c:v>
              </c:pt>
            </c:numLit>
          </c:yVal>
        </c:ser>
        <c:ser>
          <c:idx val="2"/>
          <c:order val="2"/>
          <c:tx>
            <c:v>roots</c:v>
          </c:tx>
          <c:spPr>
            <a:solidFill xmlns:a="http://schemas.openxmlformats.org/drawingml/2006/main">
              <a:srgbClr val="E56AA6"/>
            </a:solidFill>
            <a:ln xmlns:a="http://schemas.openxmlformats.org/drawingml/2006/main" w="0">
              <a:noFill/>
              <a:prstDash val="solid"/>
            </a:ln>
          </c:spPr>
          <c:marker>
            <c:symbol val="circle"/>
            <c:size val="11"/>
          </c:marker>
          <c:xVal>
            <c:numLit>
              <c:formatCode>General</c:formatCode>
              <c:ptCount val="2"/>
              <c:pt idx="0">
                <c:v>1</c:v>
              </c:pt>
              <c:pt idx="1">
                <c:v>3</c:v>
              </c:pt>
            </c:numLit>
          </c:xVal>
          <c:yVal>
            <c:numLit>
              <c:formatCode>General</c:formatCode>
              <c:ptCount val="2"/>
              <c:pt idx="0">
                <c:v>5</c:v>
              </c:pt>
              <c:pt idx="1">
                <c:v>15</c:v>
              </c:pt>
            </c:numLit>
          </c:yVal>
        </c:ser>
        <c:axId val="48650112"/>
        <c:axId val="48672768"/>
      </c:scatterChart>
      <c:valAx>
        <c:axId val="48672768"/>
        <c:scaling>
          <c:orientation val="minMax"/>
          <c:max val="32"/>
          <c:min val="0"/>
        </c:scaling>
        <c:delete val="0"/>
        <c:axPos val="l"/>
        <c:majorGridlines>
          <c:spPr>
            <a:ln xmlns:a="http://schemas.openxmlformats.org/drawingml/2006/main" w="9525">
              <a:solidFill>
                <a:srgbClr val="27405E"/>
              </a:solidFill>
              <a:prstDash val="solid"/>
            </a:ln>
          </c:spPr>
        </c:majorGridlines>
        <c:title>
          <c:tx>
            <c:rich>
              <a:bodyPr xmlns:a="http://schemas.openxmlformats.org/drawingml/2006/main"/>
              <a:lstStyle xmlns:a="http://schemas.openxmlformats.org/drawingml/2006/main"/>
              <a:p xmlns:a="http://schemas.openxmlformats.org/drawingml/2006/main">
                <a:r>
                  <a:rPr sz="1350" b="1">
                    <a:solidFill>
                      <a:srgbClr val="F7FAFC"/>
                    </a:solidFill>
                  </a:rPr>
                  <a:t>required input power P</a:t>
                </a:r>
              </a:p>
            </c:rich>
          </c:tx>
          <c:txPr>
            <a:bodyPr xmlns:a="http://schemas.openxmlformats.org/drawingml/2006/main" anchorCtr="1"/>
            <a:lstStyle xmlns:a="http://schemas.openxmlformats.org/drawingml/2006/main"/>
            <a:p xmlns:a="http://schemas.openxmlformats.org/drawingml/2006/main">
              <a:pPr>
                <a:defRPr sz="1350" b="1">
                  <a:solidFill>
                    <a:srgbClr val="F7FAFC"/>
                  </a:solidFill>
                </a:defRPr>
              </a:pPr>
            </a:p>
          </c:txPr>
        </c:title>
        <c:numFmt formatCode="General"/>
        <c:majorTickMark val="none"/>
        <c:minorTickMark val="none"/>
        <c:spPr>
          <a:ln xmlns:a="http://schemas.openxmlformats.org/drawingml/2006/main" w="9525">
            <a:solidFill>
              <a:srgbClr val="9FB1C7"/>
            </a:solidFill>
            <a:prstDash val="solid"/>
          </a:ln>
        </c:spPr>
        <c:txPr>
          <a:bodyPr xmlns:a="http://schemas.openxmlformats.org/drawingml/2006/main" anchorCtr="1"/>
          <a:lstStyle xmlns:a="http://schemas.openxmlformats.org/drawingml/2006/main"/>
          <a:p xmlns:a="http://schemas.openxmlformats.org/drawingml/2006/main">
            <a:pPr>
              <a:defRPr sz="1200">
                <a:solidFill>
                  <a:srgbClr val="9FB1C7"/>
                </a:solidFill>
              </a:defRPr>
            </a:pPr>
          </a:p>
        </c:txPr>
        <c:crossAx val="48650112"/>
        <c:majorUnit val="5"/>
      </c:valAx>
      <c:valAx>
        <c:axId val="48650112"/>
        <c:scaling>
          <c:orientation val="minMax"/>
          <c:max val="4"/>
          <c:min val="0"/>
        </c:scaling>
        <c:delete val="0"/>
        <c:axPos val="b"/>
        <c:majorGridlines>
          <c:spPr>
            <a:ln xmlns:a="http://schemas.openxmlformats.org/drawingml/2006/main" w="9525">
              <a:solidFill>
                <a:srgbClr val="27405E"/>
              </a:solidFill>
              <a:prstDash val="solid"/>
            </a:ln>
          </c:spPr>
        </c:majorGridlines>
        <c:title>
          <c:tx>
            <c:rich>
              <a:bodyPr xmlns:a="http://schemas.openxmlformats.org/drawingml/2006/main"/>
              <a:lstStyle xmlns:a="http://schemas.openxmlformats.org/drawingml/2006/main"/>
              <a:p xmlns:a="http://schemas.openxmlformats.org/drawingml/2006/main">
                <a:r>
                  <a:rPr sz="1350" b="1">
                    <a:solidFill>
                      <a:srgbClr val="F7FAFC"/>
                    </a:solidFill>
                  </a:rPr>
                  <a:t>common intensity n</a:t>
                </a:r>
              </a:p>
            </c:rich>
          </c:tx>
          <c:txPr>
            <a:bodyPr xmlns:a="http://schemas.openxmlformats.org/drawingml/2006/main" anchorCtr="1"/>
            <a:lstStyle xmlns:a="http://schemas.openxmlformats.org/drawingml/2006/main"/>
            <a:p xmlns:a="http://schemas.openxmlformats.org/drawingml/2006/main">
              <a:pPr>
                <a:defRPr sz="1350" b="1">
                  <a:solidFill>
                    <a:srgbClr val="F7FAFC"/>
                  </a:solidFill>
                </a:defRPr>
              </a:pPr>
            </a:p>
          </c:txPr>
        </c:title>
        <c:numFmt formatCode="General"/>
        <c:majorTickMark val="none"/>
        <c:minorTickMark val="none"/>
        <c:spPr>
          <a:ln xmlns:a="http://schemas.openxmlformats.org/drawingml/2006/main" w="9525">
            <a:solidFill>
              <a:srgbClr val="9FB1C7"/>
            </a:solidFill>
            <a:prstDash val="solid"/>
          </a:ln>
        </c:spPr>
        <c:txPr>
          <a:bodyPr xmlns:a="http://schemas.openxmlformats.org/drawingml/2006/main" anchorCtr="1"/>
          <a:lstStyle xmlns:a="http://schemas.openxmlformats.org/drawingml/2006/main"/>
          <a:p xmlns:a="http://schemas.openxmlformats.org/drawingml/2006/main">
            <a:pPr>
              <a:defRPr sz="1200">
                <a:solidFill>
                  <a:srgbClr val="9FB1C7"/>
                </a:solidFill>
              </a:defRPr>
            </a:pPr>
          </a:p>
        </c:txPr>
        <c:crossAx val="48672768"/>
        <c:majorUnit val="1"/>
      </c:valAx>
      <c:spPr>
        <a:solidFill xmlns:a="http://schemas.openxmlformats.org/drawingml/2006/main">
          <a:srgbClr val="061325"/>
        </a:solidFill>
        <a:ln xmlns:a="http://schemas.openxmlformats.org/drawingml/2006/main" w="0">
          <a:noFill/>
          <a:prstDash val="solid"/>
        </a:ln>
      </c:spPr>
    </c:plotArea>
    <c:legend>
      <c:legendPos val="b"/>
      <c:overlay val="0"/>
      <c:txPr>
        <a:bodyPr xmlns:a="http://schemas.openxmlformats.org/drawingml/2006/main" anchorCtr="1"/>
        <a:lstStyle xmlns:a="http://schemas.openxmlformats.org/drawingml/2006/main"/>
        <a:p xmlns:a="http://schemas.openxmlformats.org/drawingml/2006/main">
          <a:pPr>
            <a:defRPr sz="1200">
              <a:solidFill>
                <a:srgbClr val="F7FAFC"/>
              </a:solidFill>
            </a:defRPr>
          </a:pPr>
        </a:p>
      </c:txPr>
    </c:legend>
    <c:plotVisOnly val="1"/>
  </c:chart>
  <c:spPr>
    <a:solidFill xmlns:a="http://schemas.openxmlformats.org/drawingml/2006/main">
      <a:srgbClr val="061325"/>
    </a:solidFill>
    <a:ln xmlns:a="http://schemas.openxmlformats.org/drawingml/2006/main" w="0">
      <a:noFill/>
      <a:prstDash val="solid"/>
    </a:ln>
  </c:spPr>
</c:chartSpace>
</file>

<file path=ppt/slides/charts/chart6.xml><?xml version="1.0" encoding="utf-8"?>
<c:chartSpace xmlns:c="http://schemas.openxmlformats.org/drawingml/2006/chart">
  <c:lang val="en-US"/>
  <c:chart>
    <c:plotArea>
      <c:scatterChart>
        <c:scatterStyle val="smooth"/>
        <c:ser>
          <c:idx val="0"/>
          <c:order val="0"/>
          <c:tx>
            <c:v>s₀=3, σ=+1 → 5</c:v>
          </c:tx>
          <c:spPr>
            <a:ln xmlns:a="http://schemas.openxmlformats.org/drawingml/2006/main" w="38100">
              <a:solidFill>
                <a:srgbClr val="35C7F2"/>
              </a:solidFill>
              <a:prstDash val="solid"/>
            </a:ln>
          </c:spPr>
          <c:marker>
            <c:symbol val="none"/>
            <c:size val="2"/>
          </c:marker>
          <c:xVal>
            <c:numLit>
              <c:formatCode>General</c:formatCode>
              <c:ptCount val="100"/>
              <c:pt idx="0">
                <c:v>0</c:v>
              </c:pt>
              <c:pt idx="1">
                <c:v>1.6</c:v>
              </c:pt>
              <c:pt idx="2">
                <c:v>3.2</c:v>
              </c:pt>
              <c:pt idx="3">
                <c:v>4.8</c:v>
              </c:pt>
              <c:pt idx="4">
                <c:v>6.4</c:v>
              </c:pt>
              <c:pt idx="5">
                <c:v>8</c:v>
              </c:pt>
              <c:pt idx="6">
                <c:v>9.6</c:v>
              </c:pt>
              <c:pt idx="7">
                <c:v>11.4</c:v>
              </c:pt>
              <c:pt idx="8">
                <c:v>13</c:v>
              </c:pt>
              <c:pt idx="9">
                <c:v>14.6</c:v>
              </c:pt>
              <c:pt idx="10">
                <c:v>16.2</c:v>
              </c:pt>
              <c:pt idx="11">
                <c:v>17.8</c:v>
              </c:pt>
              <c:pt idx="12">
                <c:v>19.400000000000002</c:v>
              </c:pt>
              <c:pt idx="13">
                <c:v>21</c:v>
              </c:pt>
              <c:pt idx="14">
                <c:v>22.6</c:v>
              </c:pt>
              <c:pt idx="15">
                <c:v>24.2</c:v>
              </c:pt>
              <c:pt idx="16">
                <c:v>25.8</c:v>
              </c:pt>
              <c:pt idx="17">
                <c:v>27.400000000000002</c:v>
              </c:pt>
              <c:pt idx="18">
                <c:v>29</c:v>
              </c:pt>
              <c:pt idx="19">
                <c:v>30.8</c:v>
              </c:pt>
              <c:pt idx="20">
                <c:v>32.4</c:v>
              </c:pt>
              <c:pt idx="21">
                <c:v>34</c:v>
              </c:pt>
              <c:pt idx="22">
                <c:v>35.6</c:v>
              </c:pt>
              <c:pt idx="23">
                <c:v>37.2</c:v>
              </c:pt>
              <c:pt idx="24">
                <c:v>38.800000000000004</c:v>
              </c:pt>
              <c:pt idx="25">
                <c:v>40.4</c:v>
              </c:pt>
              <c:pt idx="26">
                <c:v>42</c:v>
              </c:pt>
              <c:pt idx="27">
                <c:v>43.6</c:v>
              </c:pt>
              <c:pt idx="28">
                <c:v>45.2</c:v>
              </c:pt>
              <c:pt idx="29">
                <c:v>46.800000000000004</c:v>
              </c:pt>
              <c:pt idx="30">
                <c:v>48.4</c:v>
              </c:pt>
              <c:pt idx="31">
                <c:v>50.2</c:v>
              </c:pt>
              <c:pt idx="32">
                <c:v>51.800000000000004</c:v>
              </c:pt>
              <c:pt idx="33">
                <c:v>53.4</c:v>
              </c:pt>
              <c:pt idx="34">
                <c:v>55</c:v>
              </c:pt>
              <c:pt idx="35">
                <c:v>56.6</c:v>
              </c:pt>
              <c:pt idx="36">
                <c:v>58.2</c:v>
              </c:pt>
              <c:pt idx="37">
                <c:v>59.800000000000004</c:v>
              </c:pt>
              <c:pt idx="38">
                <c:v>61.4</c:v>
              </c:pt>
              <c:pt idx="39">
                <c:v>63</c:v>
              </c:pt>
              <c:pt idx="40">
                <c:v>64.6</c:v>
              </c:pt>
              <c:pt idx="41">
                <c:v>66.2</c:v>
              </c:pt>
              <c:pt idx="42">
                <c:v>67.8</c:v>
              </c:pt>
              <c:pt idx="43">
                <c:v>69.4</c:v>
              </c:pt>
              <c:pt idx="44">
                <c:v>71.2</c:v>
              </c:pt>
              <c:pt idx="45">
                <c:v>72.8</c:v>
              </c:pt>
              <c:pt idx="46">
                <c:v>74.4</c:v>
              </c:pt>
              <c:pt idx="47">
                <c:v>76</c:v>
              </c:pt>
              <c:pt idx="48">
                <c:v>77.60000000000001</c:v>
              </c:pt>
              <c:pt idx="49">
                <c:v>79.2</c:v>
              </c:pt>
              <c:pt idx="50">
                <c:v>80.8</c:v>
              </c:pt>
              <c:pt idx="51">
                <c:v>82.4</c:v>
              </c:pt>
              <c:pt idx="52">
                <c:v>84</c:v>
              </c:pt>
              <c:pt idx="53">
                <c:v>85.60000000000001</c:v>
              </c:pt>
              <c:pt idx="54">
                <c:v>87.2</c:v>
              </c:pt>
              <c:pt idx="55">
                <c:v>88.8</c:v>
              </c:pt>
              <c:pt idx="56">
                <c:v>90.60000000000001</c:v>
              </c:pt>
              <c:pt idx="57">
                <c:v>92.2</c:v>
              </c:pt>
              <c:pt idx="58">
                <c:v>93.8</c:v>
              </c:pt>
              <c:pt idx="59">
                <c:v>95.4</c:v>
              </c:pt>
              <c:pt idx="60">
                <c:v>97</c:v>
              </c:pt>
              <c:pt idx="61">
                <c:v>98.60000000000001</c:v>
              </c:pt>
              <c:pt idx="62">
                <c:v>100.2</c:v>
              </c:pt>
              <c:pt idx="63">
                <c:v>101.8</c:v>
              </c:pt>
              <c:pt idx="64">
                <c:v>103.4</c:v>
              </c:pt>
              <c:pt idx="65">
                <c:v>105</c:v>
              </c:pt>
              <c:pt idx="66">
                <c:v>106.60000000000001</c:v>
              </c:pt>
              <c:pt idx="67">
                <c:v>108.2</c:v>
              </c:pt>
              <c:pt idx="68">
                <c:v>109.8</c:v>
              </c:pt>
              <c:pt idx="69">
                <c:v>111.60000000000001</c:v>
              </c:pt>
              <c:pt idx="70">
                <c:v>113.2</c:v>
              </c:pt>
              <c:pt idx="71">
                <c:v>114.8</c:v>
              </c:pt>
              <c:pt idx="72">
                <c:v>116.4</c:v>
              </c:pt>
              <c:pt idx="73">
                <c:v>118</c:v>
              </c:pt>
              <c:pt idx="74">
                <c:v>119.60000000000001</c:v>
              </c:pt>
              <c:pt idx="75">
                <c:v>121.2</c:v>
              </c:pt>
              <c:pt idx="76">
                <c:v>122.8</c:v>
              </c:pt>
              <c:pt idx="77">
                <c:v>124.4</c:v>
              </c:pt>
              <c:pt idx="78">
                <c:v>126</c:v>
              </c:pt>
              <c:pt idx="79">
                <c:v>127.60000000000001</c:v>
              </c:pt>
              <c:pt idx="80">
                <c:v>129.2</c:v>
              </c:pt>
              <c:pt idx="81">
                <c:v>131</c:v>
              </c:pt>
              <c:pt idx="82">
                <c:v>132.6</c:v>
              </c:pt>
              <c:pt idx="83">
                <c:v>134.2</c:v>
              </c:pt>
              <c:pt idx="84">
                <c:v>135.8</c:v>
              </c:pt>
              <c:pt idx="85">
                <c:v>137.4</c:v>
              </c:pt>
              <c:pt idx="86">
                <c:v>139</c:v>
              </c:pt>
              <c:pt idx="87">
                <c:v>140.6</c:v>
              </c:pt>
              <c:pt idx="88">
                <c:v>142.20000000000002</c:v>
              </c:pt>
              <c:pt idx="89">
                <c:v>143.8</c:v>
              </c:pt>
              <c:pt idx="90">
                <c:v>145.4</c:v>
              </c:pt>
              <c:pt idx="91">
                <c:v>147</c:v>
              </c:pt>
              <c:pt idx="92">
                <c:v>148.6</c:v>
              </c:pt>
              <c:pt idx="93">
                <c:v>150.4</c:v>
              </c:pt>
              <c:pt idx="94">
                <c:v>152</c:v>
              </c:pt>
              <c:pt idx="95">
                <c:v>153.6</c:v>
              </c:pt>
              <c:pt idx="96">
                <c:v>155.20000000000002</c:v>
              </c:pt>
              <c:pt idx="97">
                <c:v>156.8</c:v>
              </c:pt>
              <c:pt idx="98">
                <c:v>158.4</c:v>
              </c:pt>
              <c:pt idx="99">
                <c:v>160</c:v>
              </c:pt>
            </c:numLit>
          </c:xVal>
          <c:yVal>
            <c:numLit>
              <c:formatCode>0</c:formatCode>
              <c:ptCount val="100"/>
              <c:pt idx="0">
                <c:v>3</c:v>
              </c:pt>
              <c:pt idx="1">
                <c:v>3.1621100218781484</c:v>
              </c:pt>
              <c:pt idx="2">
                <c:v>3.323117053857136</c:v>
              </c:pt>
              <c:pt idx="3">
                <c:v>3.481067547323115</c:v>
              </c:pt>
              <c:pt idx="4">
                <c:v>3.6345666981168585</c:v>
              </c:pt>
              <c:pt idx="5">
                <c:v>3.7821447995517166</c:v>
              </c:pt>
              <c:pt idx="6">
                <c:v>3.9224279223078264</c:v>
              </c:pt>
              <c:pt idx="7">
                <c:v>4.070036031101448</c:v>
              </c:pt>
              <c:pt idx="8">
                <c:v>4.191104997323084</c:v>
              </c:pt>
              <c:pt idx="9">
                <c:v>4.301927125039462</c:v>
              </c:pt>
              <c:pt idx="10">
                <c:v>4.402134110777675</c:v>
              </c:pt>
              <c:pt idx="11">
                <c:v>4.491658543582306</c:v>
              </c:pt>
              <c:pt idx="12">
                <c:v>4.570713565537321</c:v>
              </c:pt>
              <c:pt idx="13">
                <c:v>4.639754280077632</c:v>
              </c:pt>
              <c:pt idx="14">
                <c:v>4.699426587157251</c:v>
              </c:pt>
              <c:pt idx="15">
                <c:v>4.750510205211391</c:v>
              </c:pt>
              <c:pt idx="16">
                <c:v>4.793862379108121</c:v>
              </c:pt>
              <c:pt idx="17">
                <c:v>4.830367449206801</c:v>
              </c:pt>
              <c:pt idx="18">
                <c:v>4.860895572013998</c:v>
              </c:pt>
              <c:pt idx="19">
                <c:v>4.889120424883125</c:v>
              </c:pt>
              <c:pt idx="20">
                <c:v>4.909605557710861</c:v>
              </c:pt>
              <c:pt idx="21">
                <c:v>4.926461417336597</c:v>
              </c:pt>
              <c:pt idx="22">
                <c:v>4.940279763221106</c:v>
              </c:pt>
              <c:pt idx="23">
                <c:v>4.951572783826254</c:v>
              </c:pt>
              <c:pt idx="24">
                <c:v>4.960778038650664</c:v>
              </c:pt>
              <c:pt idx="25">
                <c:v>4.968265327964231</c:v>
              </c:pt>
              <c:pt idx="26">
                <c:v>4.9743444292414285</c:v>
              </c:pt>
              <c:pt idx="27">
                <c:v>4.979272958965955</c:v>
              </c:pt>
              <c:pt idx="28">
                <c:v>4.983263882798047</c:v>
              </c:pt>
              <c:pt idx="29">
                <c:v>4.98649239902732</c:v>
              </c:pt>
              <c:pt idx="30">
                <c:v>4.9891020645448085</c:v>
              </c:pt>
              <c:pt idx="31">
                <c:v>4.99144333462062</c:v>
              </c:pt>
              <c:pt idx="32">
                <c:v>4.99310033741416</c:v>
              </c:pt>
              <c:pt idx="33">
                <c:v>4.994437505362446</c:v>
              </c:pt>
              <c:pt idx="34">
                <c:v>4.995516208318185</c:v>
              </c:pt>
              <c:pt idx="35">
                <c:v>4.996386167801332</c:v>
              </c:pt>
              <c:pt idx="36">
                <c:v>4.997087623422312</c:v>
              </c:pt>
              <c:pt idx="37">
                <c:v>4.997653112004401</c:v>
              </c:pt>
              <c:pt idx="38">
                <c:v>4.998108923093</c:v>
              </c:pt>
              <c:pt idx="39">
                <c:v>4.998476286097032</c:v>
              </c:pt>
              <c:pt idx="40">
                <c:v>4.998772336187717</c:v>
              </c:pt>
              <c:pt idx="41">
                <c:v>4.99901089865267</c:v>
              </c:pt>
              <c:pt idx="42">
                <c:v>4.999203124829463</c:v>
              </c:pt>
              <c:pt idx="43">
                <c:v>4.999358007054582</c:v>
              </c:pt>
              <c:pt idx="44">
                <c:v>4.999496582163753</c:v>
              </c:pt>
              <c:pt idx="45">
                <c:v>4.999594441050273</c:v>
              </c:pt>
              <c:pt idx="46">
                <c:v>4.99967328090234</c:v>
              </c:pt>
              <c:pt idx="47">
                <c:v>4.9997367968173</c:v>
              </c:pt>
              <c:pt idx="48">
                <c:v>4.999787966443845</c:v>
              </c:pt>
              <c:pt idx="49">
                <c:v>4.999829189125507</c:v>
              </c:pt>
              <c:pt idx="50">
                <c:v>4.9998623981137795</c:v>
              </c:pt>
              <c:pt idx="51">
                <c:v>4.99988915104369</c:v>
              </c:pt>
              <c:pt idx="52">
                <c:v>4.999910702870087</c:v>
              </c:pt>
              <c:pt idx="53">
                <c:v>4.999928064656492</c:v>
              </c:pt>
              <c:pt idx="54">
                <c:v>4.999942050955353</c:v>
              </c:pt>
              <c:pt idx="55">
                <c:v>4.999953317990318</c:v>
              </c:pt>
              <c:pt idx="56">
                <c:v>4.999963397137306</c:v>
              </c:pt>
              <c:pt idx="57">
                <c:v>4.9999705139053106</c:v>
              </c:pt>
              <c:pt idx="58">
                <c:v>4.999976246965182</c:v>
              </c:pt>
              <c:pt idx="59">
                <c:v>4.999980865343503</c:v>
              </c:pt>
              <c:pt idx="60">
                <c:v>4.999984585763944</c:v>
              </c:pt>
              <c:pt idx="61">
                <c:v>4.999987582814871</c:v>
              </c:pt>
              <c:pt idx="62">
                <c:v>4.9999899971407595</c:v>
              </c:pt>
              <c:pt idx="63">
                <c:v>4.999991942041262</c:v>
              </c:pt>
              <c:pt idx="64">
                <c:v>4.999993508787537</c:v>
              </c:pt>
              <c:pt idx="65">
                <c:v>4.999994770905013</c:v>
              </c:pt>
              <c:pt idx="66">
                <c:v>4.999995787623556</c:v>
              </c:pt>
              <c:pt idx="67">
                <c:v>4.999996606656928</c:v>
              </c:pt>
              <c:pt idx="68">
                <c:v>4.99999726644181</c:v>
              </c:pt>
              <c:pt idx="69">
                <c:v>4.9999978566583305</c:v>
              </c:pt>
              <c:pt idx="70">
                <c:v>4.999998273399359</c:v>
              </c:pt>
              <c:pt idx="71">
                <c:v>4.99999860911133</c:v>
              </c:pt>
              <c:pt idx="72">
                <c:v>4.999998879549112</c:v>
              </c:pt>
              <c:pt idx="73">
                <c:v>4.999999097404285</c:v>
              </c:pt>
              <c:pt idx="74">
                <c:v>4.999999272900748</c:v>
              </c:pt>
              <c:pt idx="75">
                <c:v>4.999999414274521</c:v>
              </c:pt>
              <c:pt idx="76">
                <c:v>4.999999528160247</c:v>
              </c:pt>
              <c:pt idx="77">
                <c:v>4.999999619902559</c:v>
              </c:pt>
              <c:pt idx="78">
                <c:v>4.9999996938069335</c:v>
              </c:pt>
              <c:pt idx="79">
                <c:v>4.999999753341692</c:v>
              </c:pt>
              <c:pt idx="80">
                <c:v>4.99999980130079</c:v>
              </c:pt>
              <c:pt idx="81">
                <c:v>4.999999844203005</c:v>
              </c:pt>
              <c:pt idx="82">
                <c:v>4.999999874495447</c:v>
              </c:pt>
              <c:pt idx="83">
                <c:v>4.9999998988979675</c:v>
              </c:pt>
              <c:pt idx="84">
                <c:v>4.999999918555774</c:v>
              </c:pt>
              <c:pt idx="85">
                <c:v>4.9999999343914</c:v>
              </c:pt>
              <c:pt idx="86">
                <c:v>4.999999947148032</c:v>
              </c:pt>
              <c:pt idx="87">
                <c:v>4.999999957424329</c:v>
              </c:pt>
              <c:pt idx="88">
                <c:v>4.999999965702544</c:v>
              </c:pt>
              <c:pt idx="89">
                <c:v>4.999999972371185</c:v>
              </c:pt>
              <c:pt idx="90">
                <c:v>4.999999977743201</c:v>
              </c:pt>
              <c:pt idx="91">
                <c:v>4.999999982070707</c:v>
              </c:pt>
              <c:pt idx="92">
                <c:v>4.999999985556797</c:v>
              </c:pt>
              <c:pt idx="93">
                <c:v>4.999999988675303</c:v>
              </c:pt>
              <c:pt idx="94">
                <c:v>4.999999990877219</c:v>
              </c:pt>
              <c:pt idx="95">
                <c:v>4.999999992651013</c:v>
              </c:pt>
              <c:pt idx="96">
                <c:v>4.999999994079911</c:v>
              </c:pt>
              <c:pt idx="97">
                <c:v>4.999999995230987</c:v>
              </c:pt>
              <c:pt idx="98">
                <c:v>4.999999996158255</c:v>
              </c:pt>
              <c:pt idx="99">
                <c:v>4.99999999690522</c:v>
              </c:pt>
            </c:numLit>
          </c:yVal>
        </c:ser>
        <c:ser>
          <c:idx val="1"/>
          <c:order val="1"/>
          <c:tx>
            <c:v>s₀=8, σ=−1 → 15</c:v>
          </c:tx>
          <c:spPr>
            <a:ln xmlns:a="http://schemas.openxmlformats.org/drawingml/2006/main" w="38100">
              <a:solidFill>
                <a:srgbClr val="F2A61A"/>
              </a:solidFill>
              <a:prstDash val="solid"/>
            </a:ln>
          </c:spPr>
          <c:marker>
            <c:symbol val="none"/>
            <c:size val="2"/>
          </c:marker>
          <c:xVal>
            <c:numLit>
              <c:formatCode>General</c:formatCode>
              <c:ptCount val="100"/>
              <c:pt idx="0">
                <c:v>0</c:v>
              </c:pt>
              <c:pt idx="1">
                <c:v>1.6</c:v>
              </c:pt>
              <c:pt idx="2">
                <c:v>3.2</c:v>
              </c:pt>
              <c:pt idx="3">
                <c:v>4.8</c:v>
              </c:pt>
              <c:pt idx="4">
                <c:v>6.4</c:v>
              </c:pt>
              <c:pt idx="5">
                <c:v>8</c:v>
              </c:pt>
              <c:pt idx="6">
                <c:v>9.6</c:v>
              </c:pt>
              <c:pt idx="7">
                <c:v>11.4</c:v>
              </c:pt>
              <c:pt idx="8">
                <c:v>13</c:v>
              </c:pt>
              <c:pt idx="9">
                <c:v>14.6</c:v>
              </c:pt>
              <c:pt idx="10">
                <c:v>16.2</c:v>
              </c:pt>
              <c:pt idx="11">
                <c:v>17.8</c:v>
              </c:pt>
              <c:pt idx="12">
                <c:v>19.400000000000002</c:v>
              </c:pt>
              <c:pt idx="13">
                <c:v>21</c:v>
              </c:pt>
              <c:pt idx="14">
                <c:v>22.6</c:v>
              </c:pt>
              <c:pt idx="15">
                <c:v>24.2</c:v>
              </c:pt>
              <c:pt idx="16">
                <c:v>25.8</c:v>
              </c:pt>
              <c:pt idx="17">
                <c:v>27.400000000000002</c:v>
              </c:pt>
              <c:pt idx="18">
                <c:v>29</c:v>
              </c:pt>
              <c:pt idx="19">
                <c:v>30.8</c:v>
              </c:pt>
              <c:pt idx="20">
                <c:v>32.4</c:v>
              </c:pt>
              <c:pt idx="21">
                <c:v>34</c:v>
              </c:pt>
              <c:pt idx="22">
                <c:v>35.6</c:v>
              </c:pt>
              <c:pt idx="23">
                <c:v>37.2</c:v>
              </c:pt>
              <c:pt idx="24">
                <c:v>38.800000000000004</c:v>
              </c:pt>
              <c:pt idx="25">
                <c:v>40.4</c:v>
              </c:pt>
              <c:pt idx="26">
                <c:v>42</c:v>
              </c:pt>
              <c:pt idx="27">
                <c:v>43.6</c:v>
              </c:pt>
              <c:pt idx="28">
                <c:v>45.2</c:v>
              </c:pt>
              <c:pt idx="29">
                <c:v>46.800000000000004</c:v>
              </c:pt>
              <c:pt idx="30">
                <c:v>48.4</c:v>
              </c:pt>
              <c:pt idx="31">
                <c:v>50.2</c:v>
              </c:pt>
              <c:pt idx="32">
                <c:v>51.800000000000004</c:v>
              </c:pt>
              <c:pt idx="33">
                <c:v>53.4</c:v>
              </c:pt>
              <c:pt idx="34">
                <c:v>55</c:v>
              </c:pt>
              <c:pt idx="35">
                <c:v>56.6</c:v>
              </c:pt>
              <c:pt idx="36">
                <c:v>58.2</c:v>
              </c:pt>
              <c:pt idx="37">
                <c:v>59.800000000000004</c:v>
              </c:pt>
              <c:pt idx="38">
                <c:v>61.4</c:v>
              </c:pt>
              <c:pt idx="39">
                <c:v>63</c:v>
              </c:pt>
              <c:pt idx="40">
                <c:v>64.6</c:v>
              </c:pt>
              <c:pt idx="41">
                <c:v>66.2</c:v>
              </c:pt>
              <c:pt idx="42">
                <c:v>67.8</c:v>
              </c:pt>
              <c:pt idx="43">
                <c:v>69.4</c:v>
              </c:pt>
              <c:pt idx="44">
                <c:v>71.2</c:v>
              </c:pt>
              <c:pt idx="45">
                <c:v>72.8</c:v>
              </c:pt>
              <c:pt idx="46">
                <c:v>74.4</c:v>
              </c:pt>
              <c:pt idx="47">
                <c:v>76</c:v>
              </c:pt>
              <c:pt idx="48">
                <c:v>77.60000000000001</c:v>
              </c:pt>
              <c:pt idx="49">
                <c:v>79.2</c:v>
              </c:pt>
              <c:pt idx="50">
                <c:v>80.8</c:v>
              </c:pt>
              <c:pt idx="51">
                <c:v>82.4</c:v>
              </c:pt>
              <c:pt idx="52">
                <c:v>84</c:v>
              </c:pt>
              <c:pt idx="53">
                <c:v>85.60000000000001</c:v>
              </c:pt>
              <c:pt idx="54">
                <c:v>87.2</c:v>
              </c:pt>
              <c:pt idx="55">
                <c:v>88.8</c:v>
              </c:pt>
              <c:pt idx="56">
                <c:v>90.60000000000001</c:v>
              </c:pt>
              <c:pt idx="57">
                <c:v>92.2</c:v>
              </c:pt>
              <c:pt idx="58">
                <c:v>93.8</c:v>
              </c:pt>
              <c:pt idx="59">
                <c:v>95.4</c:v>
              </c:pt>
              <c:pt idx="60">
                <c:v>97</c:v>
              </c:pt>
              <c:pt idx="61">
                <c:v>98.60000000000001</c:v>
              </c:pt>
              <c:pt idx="62">
                <c:v>100.2</c:v>
              </c:pt>
              <c:pt idx="63">
                <c:v>101.8</c:v>
              </c:pt>
              <c:pt idx="64">
                <c:v>103.4</c:v>
              </c:pt>
              <c:pt idx="65">
                <c:v>105</c:v>
              </c:pt>
              <c:pt idx="66">
                <c:v>106.60000000000001</c:v>
              </c:pt>
              <c:pt idx="67">
                <c:v>108.2</c:v>
              </c:pt>
              <c:pt idx="68">
                <c:v>109.8</c:v>
              </c:pt>
              <c:pt idx="69">
                <c:v>111.60000000000001</c:v>
              </c:pt>
              <c:pt idx="70">
                <c:v>113.2</c:v>
              </c:pt>
              <c:pt idx="71">
                <c:v>114.8</c:v>
              </c:pt>
              <c:pt idx="72">
                <c:v>116.4</c:v>
              </c:pt>
              <c:pt idx="73">
                <c:v>118</c:v>
              </c:pt>
              <c:pt idx="74">
                <c:v>119.60000000000001</c:v>
              </c:pt>
              <c:pt idx="75">
                <c:v>121.2</c:v>
              </c:pt>
              <c:pt idx="76">
                <c:v>122.8</c:v>
              </c:pt>
              <c:pt idx="77">
                <c:v>124.4</c:v>
              </c:pt>
              <c:pt idx="78">
                <c:v>126</c:v>
              </c:pt>
              <c:pt idx="79">
                <c:v>127.60000000000001</c:v>
              </c:pt>
              <c:pt idx="80">
                <c:v>129.2</c:v>
              </c:pt>
              <c:pt idx="81">
                <c:v>131</c:v>
              </c:pt>
              <c:pt idx="82">
                <c:v>132.6</c:v>
              </c:pt>
              <c:pt idx="83">
                <c:v>134.2</c:v>
              </c:pt>
              <c:pt idx="84">
                <c:v>135.8</c:v>
              </c:pt>
              <c:pt idx="85">
                <c:v>137.4</c:v>
              </c:pt>
              <c:pt idx="86">
                <c:v>139</c:v>
              </c:pt>
              <c:pt idx="87">
                <c:v>140.6</c:v>
              </c:pt>
              <c:pt idx="88">
                <c:v>142.20000000000002</c:v>
              </c:pt>
              <c:pt idx="89">
                <c:v>143.8</c:v>
              </c:pt>
              <c:pt idx="90">
                <c:v>145.4</c:v>
              </c:pt>
              <c:pt idx="91">
                <c:v>147</c:v>
              </c:pt>
              <c:pt idx="92">
                <c:v>148.6</c:v>
              </c:pt>
              <c:pt idx="93">
                <c:v>150.4</c:v>
              </c:pt>
              <c:pt idx="94">
                <c:v>152</c:v>
              </c:pt>
              <c:pt idx="95">
                <c:v>153.6</c:v>
              </c:pt>
              <c:pt idx="96">
                <c:v>155.20000000000002</c:v>
              </c:pt>
              <c:pt idx="97">
                <c:v>156.8</c:v>
              </c:pt>
              <c:pt idx="98">
                <c:v>158.4</c:v>
              </c:pt>
              <c:pt idx="99">
                <c:v>160</c:v>
              </c:pt>
            </c:numLit>
          </c:xVal>
          <c:yVal>
            <c:numLit>
              <c:formatCode>0</c:formatCode>
              <c:ptCount val="100"/>
              <c:pt idx="0">
                <c:v>8</c:v>
              </c:pt>
              <c:pt idx="1">
                <c:v>8.519079417281292</c:v>
              </c:pt>
              <c:pt idx="2">
                <c:v>9.060841471982883</c:v>
              </c:pt>
              <c:pt idx="3">
                <c:v>9.613198553236181</c:v>
              </c:pt>
              <c:pt idx="4">
                <c:v>10.157375593815042</c:v>
              </c:pt>
              <c:pt idx="5">
                <c:v>10.67868510802118</c:v>
              </c:pt>
              <c:pt idx="6">
                <c:v>11.167384089156853</c:v>
              </c:pt>
              <c:pt idx="7">
                <c:v>11.671410145668435</c:v>
              </c:pt>
              <c:pt idx="8">
                <c:v>12.07629718180579</c:v>
              </c:pt>
              <c:pt idx="9">
                <c:v>12.44060840401617</c:v>
              </c:pt>
              <c:pt idx="10">
                <c:v>12.765834549287547</c:v>
              </c:pt>
              <c:pt idx="11">
                <c:v>13.054331119562049</c:v>
              </c:pt>
              <c:pt idx="12">
                <c:v>13.308928985647363</c:v>
              </c:pt>
              <c:pt idx="13">
                <c:v>13.532663296995429</c:v>
              </c:pt>
              <c:pt idx="14">
                <c:v>13.728590731691686</c:v>
              </c:pt>
              <c:pt idx="15">
                <c:v>13.899671106015253</c:v>
              </c:pt>
              <c:pt idx="16">
                <c:v>14.04869495938858</c:v>
              </c:pt>
              <c:pt idx="17">
                <c:v>14.17824337324495</c:v>
              </c:pt>
              <c:pt idx="18">
                <c:v>14.290669928257115</c:v>
              </c:pt>
              <c:pt idx="19">
                <c:v>14.399318234087733</c:v>
              </c:pt>
              <c:pt idx="20">
                <c:v>14.482130487562992</c:v>
              </c:pt>
              <c:pt idx="21">
                <c:v>14.553725253679735</c:v>
              </c:pt>
              <c:pt idx="22">
                <c:v>14.615568948324794</c:v>
              </c:pt>
              <c:pt idx="23">
                <c:v>14.668950664523642</c:v>
              </c:pt>
              <c:pt idx="24">
                <c:v>14.714999581923536</c:v>
              </c:pt>
              <c:pt idx="25">
                <c:v>14.754701889183496</c:v>
              </c:pt>
              <c:pt idx="26">
                <c:v>14.788916777115674</c:v>
              </c:pt>
              <c:pt idx="27">
                <c:v>14.818391255352168</c:v>
              </c:pt>
              <c:pt idx="28">
                <c:v>14.84377367842413</c:v>
              </c:pt>
              <c:pt idx="29">
                <c:v>14.86562595599652</c:v>
              </c:pt>
              <c:pt idx="30">
                <c:v>14.884434479430729</c:v>
              </c:pt>
              <c:pt idx="31">
                <c:v>14.902477226460762</c:v>
              </c:pt>
              <c:pt idx="32">
                <c:v>14.916143287825166</c:v>
              </c:pt>
              <c:pt idx="33">
                <c:v>14.927899273092034</c:v>
              </c:pt>
              <c:pt idx="34">
                <c:v>14.938010845115405</c:v>
              </c:pt>
              <c:pt idx="35">
                <c:v>14.946707059818147</c:v>
              </c:pt>
              <c:pt idx="36">
                <c:v>14.954185319918121</c:v>
              </c:pt>
              <c:pt idx="37">
                <c:v>14.960615682429573</c:v>
              </c:pt>
              <c:pt idx="38">
                <c:v>14.966144597694893</c:v>
              </c:pt>
              <c:pt idx="39">
                <c:v>14.970898150188868</c:v>
              </c:pt>
              <c:pt idx="40">
                <c:v>14.974984863988094</c:v>
              </c:pt>
              <c:pt idx="41">
                <c:v>14.97849812882258</c:v>
              </c:pt>
              <c:pt idx="42">
                <c:v>14.981518296144397</c:v>
              </c:pt>
              <c:pt idx="43">
                <c:v>14.984114488717438</c:v>
              </c:pt>
              <c:pt idx="44">
                <c:v>14.986602119855554</c:v>
              </c:pt>
              <c:pt idx="45">
                <c:v>14.988484461792165</c:v>
              </c:pt>
              <c:pt idx="46">
                <c:v>14.990102436246543</c:v>
              </c:pt>
              <c:pt idx="47">
                <c:v>14.99149314824516</c:v>
              </c:pt>
              <c:pt idx="48">
                <c:v>14.992688501342897</c:v>
              </c:pt>
              <c:pt idx="49">
                <c:v>14.993715925111678</c:v>
              </c:pt>
              <c:pt idx="50">
                <c:v>14.994599001317557</c:v>
              </c:pt>
              <c:pt idx="51">
                <c:v>14.99535800278056</c:v>
              </c:pt>
              <c:pt idx="52">
                <c:v>14.996010357008585</c:v>
              </c:pt>
              <c:pt idx="53">
                <c:v>14.9965710450447</c:v>
              </c:pt>
              <c:pt idx="54">
                <c:v>14.997052944534904</c:v>
              </c:pt>
              <c:pt idx="55">
                <c:v>14.99746712478314</c:v>
              </c:pt>
              <c:pt idx="56">
                <c:v>14.997863925484017</c:v>
              </c:pt>
              <c:pt idx="57">
                <c:v>14.998164137604292</c:v>
              </c:pt>
              <c:pt idx="58">
                <c:v>14.998422159123349</c:v>
              </c:pt>
              <c:pt idx="59">
                <c:v>14.998643918720386</c:v>
              </c:pt>
              <c:pt idx="60">
                <c:v>14.998834512130268</c:v>
              </c:pt>
              <c:pt idx="61">
                <c:v>14.998998319124997</c:v>
              </c:pt>
              <c:pt idx="62">
                <c:v>14.99913910407706</c:v>
              </c:pt>
              <c:pt idx="63">
                <c:v>14.999260102405836</c:v>
              </c:pt>
              <c:pt idx="64">
                <c:v>14.999364094886763</c:v>
              </c:pt>
              <c:pt idx="65">
                <c:v>14.999453471525753</c:v>
              </c:pt>
              <c:pt idx="66">
                <c:v>14.999530286462935</c:v>
              </c:pt>
              <c:pt idx="67">
                <c:v>14.999596305164797</c:v>
              </c:pt>
              <c:pt idx="68">
                <c:v>14.99965304498713</c:v>
              </c:pt>
              <c:pt idx="69">
                <c:v>14.999707402581116</c:v>
              </c:pt>
              <c:pt idx="70">
                <c:v>14.999748527659714</c:v>
              </c:pt>
              <c:pt idx="71">
                <c:v>14.999783872580982</c:v>
              </c:pt>
              <c:pt idx="72">
                <c:v>14.999814249738321</c:v>
              </c:pt>
              <c:pt idx="73">
                <c:v>14.999840357347336</c:v>
              </c:pt>
              <c:pt idx="74">
                <c:v>14.999862795492193</c:v>
              </c:pt>
              <c:pt idx="75">
                <c:v>14.999882079916976</c:v>
              </c:pt>
              <c:pt idx="76">
                <c:v>14.999898653879038</c:v>
              </c:pt>
              <c:pt idx="77">
                <c:v>14.999912898336573</c:v>
              </c:pt>
              <c:pt idx="78">
                <c:v>14.999925140704335</c:v>
              </c:pt>
              <c:pt idx="79">
                <c:v>14.999935662379064</c:v>
              </c:pt>
              <c:pt idx="80">
                <c:v>14.999944705207108</c:v>
              </c:pt>
              <c:pt idx="81">
                <c:v>14.999953368342187</c:v>
              </c:pt>
              <c:pt idx="82">
                <c:v>14.999959922552367</c:v>
              </c:pt>
              <c:pt idx="83">
                <c:v>14.99996555555108</c:v>
              </c:pt>
              <c:pt idx="84">
                <c:v>14.999970396816705</c:v>
              </c:pt>
              <c:pt idx="85">
                <c:v>14.99997455762923</c:v>
              </c:pt>
              <c:pt idx="86">
                <c:v>14.999978133628039</c:v>
              </c:pt>
              <c:pt idx="87">
                <c:v>14.999981207010212</c:v>
              </c:pt>
              <c:pt idx="88">
                <c:v>14.999983848419827</c:v>
              </c:pt>
              <c:pt idx="89">
                <c:v>14.99998611857179</c:v>
              </c:pt>
              <c:pt idx="90">
                <c:v>14.999988069647369</c:v>
              </c:pt>
              <c:pt idx="91">
                <c:v>14.999989746493625</c:v>
              </c:pt>
              <c:pt idx="92">
                <c:v>14.999991187654272</c:v>
              </c:pt>
              <c:pt idx="93">
                <c:v>14.999992568302314</c:v>
              </c:pt>
              <c:pt idx="94">
                <c:v>14.999993612849504</c:v>
              </c:pt>
              <c:pt idx="95">
                <c:v>14.999994510582502</c:v>
              </c:pt>
              <c:pt idx="96">
                <c:v>14.999995282136494</c:v>
              </c:pt>
              <c:pt idx="97">
                <c:v>14.999995945246283</c:v>
              </c:pt>
              <c:pt idx="98">
                <c:v>14.99999651515402</c:v>
              </c:pt>
              <c:pt idx="99">
                <c:v>14.999997004959534</c:v>
              </c:pt>
            </c:numLit>
          </c:yVal>
        </c:ser>
        <c:ser>
          <c:idx val="2"/>
          <c:order val="2"/>
          <c:tx>
            <c:v>lower power limit</c:v>
          </c:tx>
          <c:spPr>
            <a:ln xmlns:a="http://schemas.openxmlformats.org/drawingml/2006/main" w="28575">
              <a:solidFill>
                <a:srgbClr val="5C6C80"/>
              </a:solidFill>
              <a:prstDash val="dash"/>
            </a:ln>
          </c:spPr>
          <c:marker>
            <c:symbol val="none"/>
            <c:size val="2"/>
          </c:marker>
          <c:xVal>
            <c:numLit>
              <c:formatCode>General</c:formatCode>
              <c:ptCount val="2"/>
              <c:pt idx="0">
                <c:v>0</c:v>
              </c:pt>
              <c:pt idx="1">
                <c:v>160</c:v>
              </c:pt>
            </c:numLit>
          </c:xVal>
          <c:yVal>
            <c:numLit>
              <c:formatCode>0</c:formatCode>
              <c:ptCount val="2"/>
              <c:pt idx="0">
                <c:v>0.25</c:v>
              </c:pt>
              <c:pt idx="1">
                <c:v>0.25</c:v>
              </c:pt>
            </c:numLit>
          </c:yVal>
        </c:ser>
        <c:ser>
          <c:idx val="3"/>
          <c:order val="3"/>
          <c:tx>
            <c:v>upper power limit</c:v>
          </c:tx>
          <c:spPr>
            <a:ln xmlns:a="http://schemas.openxmlformats.org/drawingml/2006/main" w="28575">
              <a:solidFill>
                <a:srgbClr val="E56AA6"/>
              </a:solidFill>
              <a:prstDash val="dash"/>
            </a:ln>
          </c:spPr>
          <c:marker>
            <c:symbol val="none"/>
            <c:size val="2"/>
          </c:marker>
          <c:xVal>
            <c:numLit>
              <c:formatCode>General</c:formatCode>
              <c:ptCount val="2"/>
              <c:pt idx="0">
                <c:v>0</c:v>
              </c:pt>
              <c:pt idx="1">
                <c:v>160</c:v>
              </c:pt>
            </c:numLit>
          </c:xVal>
          <c:yVal>
            <c:numLit>
              <c:formatCode>0</c:formatCode>
              <c:ptCount val="2"/>
              <c:pt idx="0">
                <c:v>25</c:v>
              </c:pt>
              <c:pt idx="1">
                <c:v>25</c:v>
              </c:pt>
            </c:numLit>
          </c:yVal>
        </c:ser>
        <c:axId val="48650112"/>
        <c:axId val="48672768"/>
      </c:scatterChart>
      <c:valAx>
        <c:axId val="48672768"/>
        <c:scaling>
          <c:orientation val="minMax"/>
          <c:max val="25.5"/>
          <c:min val="0"/>
        </c:scaling>
        <c:delete val="0"/>
        <c:axPos val="l"/>
        <c:majorGridlines>
          <c:spPr>
            <a:ln xmlns:a="http://schemas.openxmlformats.org/drawingml/2006/main" w="9525">
              <a:solidFill>
                <a:srgbClr val="27405E"/>
              </a:solidFill>
              <a:prstDash val="solid"/>
            </a:ln>
          </c:spPr>
        </c:majorGridlines>
        <c:title>
          <c:tx>
            <c:rich>
              <a:bodyPr xmlns:a="http://schemas.openxmlformats.org/drawingml/2006/main"/>
              <a:lstStyle xmlns:a="http://schemas.openxmlformats.org/drawingml/2006/main"/>
              <a:p xmlns:a="http://schemas.openxmlformats.org/drawingml/2006/main">
                <a:r>
                  <a:rPr sz="1350" b="1">
                    <a:solidFill>
                      <a:srgbClr val="F7FAFC"/>
                    </a:solidFill>
                  </a:rPr>
                  <a:t>common input power s</a:t>
                </a:r>
              </a:p>
            </c:rich>
          </c:tx>
          <c:txPr>
            <a:bodyPr xmlns:a="http://schemas.openxmlformats.org/drawingml/2006/main" anchorCtr="1"/>
            <a:lstStyle xmlns:a="http://schemas.openxmlformats.org/drawingml/2006/main"/>
            <a:p xmlns:a="http://schemas.openxmlformats.org/drawingml/2006/main">
              <a:pPr>
                <a:defRPr sz="1350" b="1">
                  <a:solidFill>
                    <a:srgbClr val="F7FAFC"/>
                  </a:solidFill>
                </a:defRPr>
              </a:pPr>
            </a:p>
          </c:txPr>
        </c:title>
        <c:numFmt formatCode="0"/>
        <c:majorTickMark val="none"/>
        <c:minorTickMark val="none"/>
        <c:spPr>
          <a:ln xmlns:a="http://schemas.openxmlformats.org/drawingml/2006/main" w="9525">
            <a:solidFill>
              <a:srgbClr val="9FB1C7"/>
            </a:solidFill>
            <a:prstDash val="solid"/>
          </a:ln>
        </c:spPr>
        <c:txPr>
          <a:bodyPr xmlns:a="http://schemas.openxmlformats.org/drawingml/2006/main" anchorCtr="1"/>
          <a:lstStyle xmlns:a="http://schemas.openxmlformats.org/drawingml/2006/main"/>
          <a:p xmlns:a="http://schemas.openxmlformats.org/drawingml/2006/main">
            <a:pPr>
              <a:defRPr sz="1200">
                <a:solidFill>
                  <a:srgbClr val="9FB1C7"/>
                </a:solidFill>
              </a:defRPr>
            </a:pPr>
          </a:p>
        </c:txPr>
        <c:crossAx val="48650112"/>
        <c:majorUnit val="5"/>
      </c:valAx>
      <c:valAx>
        <c:axId val="48650112"/>
        <c:scaling>
          <c:orientation val="minMax"/>
          <c:max val="160"/>
          <c:min val="0"/>
        </c:scaling>
        <c:delete val="0"/>
        <c:axPos val="b"/>
        <c:majorGridlines>
          <c:spPr>
            <a:ln xmlns:a="http://schemas.openxmlformats.org/drawingml/2006/main" w="9525">
              <a:solidFill>
                <a:srgbClr val="27405E"/>
              </a:solidFill>
              <a:prstDash val="solid"/>
            </a:ln>
          </c:spPr>
        </c:majorGridlines>
        <c:title>
          <c:tx>
            <c:rich>
              <a:bodyPr xmlns:a="http://schemas.openxmlformats.org/drawingml/2006/main"/>
              <a:lstStyle xmlns:a="http://schemas.openxmlformats.org/drawingml/2006/main"/>
              <a:p xmlns:a="http://schemas.openxmlformats.org/drawingml/2006/main">
                <a:r>
                  <a:rPr sz="1350" b="1">
                    <a:solidFill>
                      <a:srgbClr val="F7FAFC"/>
                    </a:solidFill>
                  </a:rPr>
                  <a:t>controller time</a:t>
                </a:r>
              </a:p>
            </c:rich>
          </c:tx>
          <c:txPr>
            <a:bodyPr xmlns:a="http://schemas.openxmlformats.org/drawingml/2006/main" anchorCtr="1"/>
            <a:lstStyle xmlns:a="http://schemas.openxmlformats.org/drawingml/2006/main"/>
            <a:p xmlns:a="http://schemas.openxmlformats.org/drawingml/2006/main">
              <a:pPr>
                <a:defRPr sz="1350" b="1">
                  <a:solidFill>
                    <a:srgbClr val="F7FAFC"/>
                  </a:solidFill>
                </a:defRPr>
              </a:pPr>
            </a:p>
          </c:txPr>
        </c:title>
        <c:numFmt formatCode="0"/>
        <c:majorTickMark val="none"/>
        <c:minorTickMark val="none"/>
        <c:spPr>
          <a:ln xmlns:a="http://schemas.openxmlformats.org/drawingml/2006/main" w="9525">
            <a:solidFill>
              <a:srgbClr val="9FB1C7"/>
            </a:solidFill>
            <a:prstDash val="solid"/>
          </a:ln>
        </c:spPr>
        <c:txPr>
          <a:bodyPr xmlns:a="http://schemas.openxmlformats.org/drawingml/2006/main" anchorCtr="1"/>
          <a:lstStyle xmlns:a="http://schemas.openxmlformats.org/drawingml/2006/main"/>
          <a:p xmlns:a="http://schemas.openxmlformats.org/drawingml/2006/main">
            <a:pPr>
              <a:defRPr sz="1200">
                <a:solidFill>
                  <a:srgbClr val="9FB1C7"/>
                </a:solidFill>
              </a:defRPr>
            </a:pPr>
          </a:p>
        </c:txPr>
        <c:crossAx val="48672768"/>
        <c:majorUnit val="20"/>
      </c:valAx>
      <c:spPr>
        <a:solidFill xmlns:a="http://schemas.openxmlformats.org/drawingml/2006/main">
          <a:srgbClr val="061325"/>
        </a:solidFill>
        <a:ln xmlns:a="http://schemas.openxmlformats.org/drawingml/2006/main" w="0">
          <a:noFill/>
          <a:prstDash val="solid"/>
        </a:ln>
      </c:spPr>
    </c:plotArea>
    <c:legend>
      <c:legendPos val="b"/>
      <c:overlay val="0"/>
      <c:txPr>
        <a:bodyPr xmlns:a="http://schemas.openxmlformats.org/drawingml/2006/main" anchorCtr="1"/>
        <a:lstStyle xmlns:a="http://schemas.openxmlformats.org/drawingml/2006/main"/>
        <a:p xmlns:a="http://schemas.openxmlformats.org/drawingml/2006/main">
          <a:pPr>
            <a:defRPr sz="1200">
              <a:solidFill>
                <a:srgbClr val="F7FAFC"/>
              </a:solidFill>
            </a:defRPr>
          </a:pPr>
        </a:p>
      </c:txPr>
    </c:legend>
    <c:plotVisOnly val="1"/>
  </c:chart>
  <c:spPr>
    <a:solidFill xmlns:a="http://schemas.openxmlformats.org/drawingml/2006/main">
      <a:srgbClr val="061325"/>
    </a:solidFill>
    <a:ln xmlns:a="http://schemas.openxmlformats.org/drawingml/2006/main" w="0">
      <a:noFill/>
      <a:prstDash val="solid"/>
    </a:ln>
  </c:spPr>
</c:chartSpace>
</file>

<file path=ppt/slides/charts/chart7.xml><?xml version="1.0" encoding="utf-8"?>
<c:chartSpace xmlns:c="http://schemas.openxmlformats.org/drawingml/2006/chart">
  <c:lang val="en-US"/>
  <c:chart>
    <c:plotArea>
      <c:scatterChart>
        <c:scatterStyle val="smooth"/>
        <c:ser>
          <c:idx val="0"/>
          <c:order val="0"/>
          <c:tx>
            <c:v>s⋆=1</c:v>
          </c:tx>
          <c:spPr>
            <a:ln xmlns:a="http://schemas.openxmlformats.org/drawingml/2006/main" w="38100">
              <a:solidFill>
                <a:srgbClr val="35C7F2"/>
              </a:solidFill>
              <a:prstDash val="solid"/>
            </a:ln>
          </c:spPr>
          <c:marker>
            <c:symbol val="none"/>
            <c:size val="2"/>
          </c:marker>
          <c:xVal>
            <c:numLit>
              <c:formatCode>General</c:formatCode>
              <c:ptCount val="100"/>
              <c:pt idx="0">
                <c:v>0</c:v>
              </c:pt>
              <c:pt idx="1">
                <c:v>2.625</c:v>
              </c:pt>
              <c:pt idx="2">
                <c:v>5.25</c:v>
              </c:pt>
              <c:pt idx="3">
                <c:v>7.875</c:v>
              </c:pt>
              <c:pt idx="4">
                <c:v>10.5</c:v>
              </c:pt>
              <c:pt idx="5">
                <c:v>13.125</c:v>
              </c:pt>
              <c:pt idx="6">
                <c:v>15.75</c:v>
              </c:pt>
              <c:pt idx="7">
                <c:v>18.375</c:v>
              </c:pt>
              <c:pt idx="8">
                <c:v>21</c:v>
              </c:pt>
              <c:pt idx="9">
                <c:v>23.625</c:v>
              </c:pt>
              <c:pt idx="10">
                <c:v>26.25</c:v>
              </c:pt>
              <c:pt idx="11">
                <c:v>28.875</c:v>
              </c:pt>
              <c:pt idx="12">
                <c:v>31.5</c:v>
              </c:pt>
              <c:pt idx="13">
                <c:v>34.125</c:v>
              </c:pt>
              <c:pt idx="14">
                <c:v>36.75</c:v>
              </c:pt>
              <c:pt idx="15">
                <c:v>39.375</c:v>
              </c:pt>
              <c:pt idx="16">
                <c:v>42</c:v>
              </c:pt>
              <c:pt idx="17">
                <c:v>44.625</c:v>
              </c:pt>
              <c:pt idx="18">
                <c:v>47.25</c:v>
              </c:pt>
              <c:pt idx="19">
                <c:v>49.875</c:v>
              </c:pt>
              <c:pt idx="20">
                <c:v>52.5</c:v>
              </c:pt>
              <c:pt idx="21">
                <c:v>55.125</c:v>
              </c:pt>
              <c:pt idx="22">
                <c:v>57.75</c:v>
              </c:pt>
              <c:pt idx="23">
                <c:v>60.375</c:v>
              </c:pt>
              <c:pt idx="24">
                <c:v>63</c:v>
              </c:pt>
              <c:pt idx="25">
                <c:v>65.625</c:v>
              </c:pt>
              <c:pt idx="26">
                <c:v>68.25</c:v>
              </c:pt>
              <c:pt idx="27">
                <c:v>70.875</c:v>
              </c:pt>
              <c:pt idx="28">
                <c:v>73.5</c:v>
              </c:pt>
              <c:pt idx="29">
                <c:v>76.125</c:v>
              </c:pt>
              <c:pt idx="30">
                <c:v>78.75</c:v>
              </c:pt>
              <c:pt idx="31">
                <c:v>81.375</c:v>
              </c:pt>
              <c:pt idx="32">
                <c:v>84</c:v>
              </c:pt>
              <c:pt idx="33">
                <c:v>86.625</c:v>
              </c:pt>
              <c:pt idx="34">
                <c:v>89.25</c:v>
              </c:pt>
              <c:pt idx="35">
                <c:v>91.875</c:v>
              </c:pt>
              <c:pt idx="36">
                <c:v>94.5</c:v>
              </c:pt>
              <c:pt idx="37">
                <c:v>97.125</c:v>
              </c:pt>
              <c:pt idx="38">
                <c:v>99.75</c:v>
              </c:pt>
              <c:pt idx="39">
                <c:v>102.375</c:v>
              </c:pt>
              <c:pt idx="40">
                <c:v>105</c:v>
              </c:pt>
              <c:pt idx="41">
                <c:v>107.625</c:v>
              </c:pt>
              <c:pt idx="42">
                <c:v>110.25</c:v>
              </c:pt>
              <c:pt idx="43">
                <c:v>112.875</c:v>
              </c:pt>
              <c:pt idx="44">
                <c:v>115.5</c:v>
              </c:pt>
              <c:pt idx="45">
                <c:v>118.125</c:v>
              </c:pt>
              <c:pt idx="46">
                <c:v>120.75</c:v>
              </c:pt>
              <c:pt idx="47">
                <c:v>123.375</c:v>
              </c:pt>
              <c:pt idx="48">
                <c:v>126</c:v>
              </c:pt>
              <c:pt idx="49">
                <c:v>128.625</c:v>
              </c:pt>
              <c:pt idx="50">
                <c:v>131.375</c:v>
              </c:pt>
              <c:pt idx="51">
                <c:v>134</c:v>
              </c:pt>
              <c:pt idx="52">
                <c:v>136.625</c:v>
              </c:pt>
              <c:pt idx="53">
                <c:v>139.25</c:v>
              </c:pt>
              <c:pt idx="54">
                <c:v>141.875</c:v>
              </c:pt>
              <c:pt idx="55">
                <c:v>144.5</c:v>
              </c:pt>
              <c:pt idx="56">
                <c:v>147.125</c:v>
              </c:pt>
              <c:pt idx="57">
                <c:v>149.75</c:v>
              </c:pt>
              <c:pt idx="58">
                <c:v>152.375</c:v>
              </c:pt>
              <c:pt idx="59">
                <c:v>155</c:v>
              </c:pt>
              <c:pt idx="60">
                <c:v>157.625</c:v>
              </c:pt>
              <c:pt idx="61">
                <c:v>160.25</c:v>
              </c:pt>
              <c:pt idx="62">
                <c:v>162.875</c:v>
              </c:pt>
              <c:pt idx="63">
                <c:v>165.5</c:v>
              </c:pt>
              <c:pt idx="64">
                <c:v>168.125</c:v>
              </c:pt>
              <c:pt idx="65">
                <c:v>170.75</c:v>
              </c:pt>
              <c:pt idx="66">
                <c:v>173.375</c:v>
              </c:pt>
              <c:pt idx="67">
                <c:v>176</c:v>
              </c:pt>
              <c:pt idx="68">
                <c:v>178.625</c:v>
              </c:pt>
              <c:pt idx="69">
                <c:v>181.25</c:v>
              </c:pt>
              <c:pt idx="70">
                <c:v>183.875</c:v>
              </c:pt>
              <c:pt idx="71">
                <c:v>186.5</c:v>
              </c:pt>
              <c:pt idx="72">
                <c:v>189.125</c:v>
              </c:pt>
              <c:pt idx="73">
                <c:v>191.75</c:v>
              </c:pt>
              <c:pt idx="74">
                <c:v>194.375</c:v>
              </c:pt>
              <c:pt idx="75">
                <c:v>197</c:v>
              </c:pt>
              <c:pt idx="76">
                <c:v>199.625</c:v>
              </c:pt>
              <c:pt idx="77">
                <c:v>202.25</c:v>
              </c:pt>
              <c:pt idx="78">
                <c:v>204.875</c:v>
              </c:pt>
              <c:pt idx="79">
                <c:v>207.5</c:v>
              </c:pt>
              <c:pt idx="80">
                <c:v>210.125</c:v>
              </c:pt>
              <c:pt idx="81">
                <c:v>212.75</c:v>
              </c:pt>
              <c:pt idx="82">
                <c:v>215.375</c:v>
              </c:pt>
              <c:pt idx="83">
                <c:v>218</c:v>
              </c:pt>
              <c:pt idx="84">
                <c:v>220.625</c:v>
              </c:pt>
              <c:pt idx="85">
                <c:v>223.25</c:v>
              </c:pt>
              <c:pt idx="86">
                <c:v>225.875</c:v>
              </c:pt>
              <c:pt idx="87">
                <c:v>228.5</c:v>
              </c:pt>
              <c:pt idx="88">
                <c:v>231.125</c:v>
              </c:pt>
              <c:pt idx="89">
                <c:v>233.75</c:v>
              </c:pt>
              <c:pt idx="90">
                <c:v>236.375</c:v>
              </c:pt>
              <c:pt idx="91">
                <c:v>239</c:v>
              </c:pt>
              <c:pt idx="92">
                <c:v>241.625</c:v>
              </c:pt>
              <c:pt idx="93">
                <c:v>244.25</c:v>
              </c:pt>
              <c:pt idx="94">
                <c:v>246.875</c:v>
              </c:pt>
              <c:pt idx="95">
                <c:v>249.5</c:v>
              </c:pt>
              <c:pt idx="96">
                <c:v>252.125</c:v>
              </c:pt>
              <c:pt idx="97">
                <c:v>254.75</c:v>
              </c:pt>
              <c:pt idx="98">
                <c:v>257.375</c:v>
              </c:pt>
              <c:pt idx="99">
                <c:v>260</c:v>
              </c:pt>
            </c:numLit>
          </c:xVal>
          <c:yVal>
            <c:numLit>
              <c:formatCode>0.0</c:formatCode>
              <c:ptCount val="100"/>
              <c:pt idx="0">
                <c:v>0.6</c:v>
              </c:pt>
              <c:pt idx="1">
                <c:v>0.6268961175194447</c:v>
              </c:pt>
              <c:pt idx="2">
                <c:v>0.6534574984828229</c:v>
              </c:pt>
              <c:pt idx="3">
                <c:v>0.6792925417245648</c:v>
              </c:pt>
              <c:pt idx="4">
                <c:v>0.7042013997509852</c:v>
              </c:pt>
              <c:pt idx="5">
                <c:v>0.7280212789311844</c:v>
              </c:pt>
              <c:pt idx="6">
                <c:v>0.750627319559507</c:v>
              </c:pt>
              <c:pt idx="7">
                <c:v>0.7719328715837832</c:v>
              </c:pt>
              <c:pt idx="8">
                <c:v>0.7918873697492396</c:v>
              </c:pt>
              <c:pt idx="9">
                <c:v>0.8104724692118426</c:v>
              </c:pt>
              <c:pt idx="10">
                <c:v>0.8276971606254114</c:v>
              </c:pt>
              <c:pt idx="11">
                <c:v>0.843592501629275</c:v>
              </c:pt>
              <c:pt idx="12">
                <c:v>0.8582064568244127</c:v>
              </c:pt>
              <c:pt idx="13">
                <c:v>0.8715991771925714</c:v>
              </c:pt>
              <c:pt idx="14">
                <c:v>0.8838389039882223</c:v>
              </c:pt>
              <c:pt idx="15">
                <c:v>0.8949985672793968</c:v>
              </c:pt>
              <c:pt idx="16">
                <c:v>0.9051530692562387</c:v>
              </c:pt>
              <c:pt idx="17">
                <c:v>0.9143771935379105</c:v>
              </c:pt>
              <c:pt idx="18">
                <c:v>0.922744057130936</c:v>
              </c:pt>
              <c:pt idx="19">
                <c:v>0.9303240140976511</c:v>
              </c:pt>
              <c:pt idx="20">
                <c:v>0.9371839230471475</c:v>
              </c:pt>
              <c:pt idx="21">
                <c:v>0.9433866994377772</c:v>
              </c:pt>
              <c:pt idx="22">
                <c:v>0.948991085053471</c:v>
              </c:pt>
              <c:pt idx="23">
                <c:v>0.9540515787914862</c:v>
              </c:pt>
              <c:pt idx="24">
                <c:v>0.9586184838926389</c:v>
              </c:pt>
              <c:pt idx="25">
                <c:v>0.9627380363895018</c:v>
              </c:pt>
              <c:pt idx="26">
                <c:v>0.9664525876617737</c:v>
              </c:pt>
              <c:pt idx="27">
                <c:v>0.9698008206098595</c:v>
              </c:pt>
              <c:pt idx="28">
                <c:v>0.9728179842392108</c:v>
              </c:pt>
              <c:pt idx="29">
                <c:v>0.9755361355829074</c:v>
              </c:pt>
              <c:pt idx="30">
                <c:v>0.9779843810784316</c:v>
              </c:pt>
              <c:pt idx="31">
                <c:v>0.9801891119398086</c:v>
              </c:pt>
              <c:pt idx="32">
                <c:v>0.982174229888308</c:v>
              </c:pt>
              <c:pt idx="33">
                <c:v>0.983961360956731</c:v>
              </c:pt>
              <c:pt idx="34">
                <c:v>0.985570056071943</c:v>
              </c:pt>
              <c:pt idx="35">
                <c:v>0.9870179778344976</c:v>
              </c:pt>
              <c:pt idx="36">
                <c:v>0.9883210734196373</c:v>
              </c:pt>
              <c:pt idx="37">
                <c:v>0.9894937338735021</c:v>
              </c:pt>
              <c:pt idx="38">
                <c:v>0.9905489403125308</c:v>
              </c:pt>
              <c:pt idx="39">
                <c:v>0.9914983976822682</c:v>
              </c:pt>
              <c:pt idx="40">
                <c:v>0.9923526568187833</c:v>
              </c:pt>
              <c:pt idx="41">
                <c:v>0.9931212255975413</c:v>
              </c:pt>
              <c:pt idx="42">
                <c:v>0.9938126699654198</c:v>
              </c:pt>
              <c:pt idx="43">
                <c:v>0.9944347056395905</c:v>
              </c:pt>
              <c:pt idx="44">
                <c:v>0.9949942812312226</c:v>
              </c:pt>
              <c:pt idx="45">
                <c:v>0.9954976535158139</c:v>
              </c:pt>
              <c:pt idx="46">
                <c:v>0.9959504555308967</c:v>
              </c:pt>
              <c:pt idx="47">
                <c:v>0.996357758137149</c:v>
              </c:pt>
              <c:pt idx="48">
                <c:v>0.9967241256339667</c:v>
              </c:pt>
              <c:pt idx="49">
                <c:v>0.9970536659752645</c:v>
              </c:pt>
              <c:pt idx="50">
                <c:v>0.9973634225214772</c:v>
              </c:pt>
              <c:pt idx="51">
                <c:v>0.997628687140896</c:v>
              </c:pt>
              <c:pt idx="52">
                <c:v>0.9978672766266073</c:v>
              </c:pt>
              <c:pt idx="53">
                <c:v>0.9980818709151255</c:v>
              </c:pt>
              <c:pt idx="54">
                <c:v>0.998274881196224</c:v>
              </c:pt>
              <c:pt idx="55">
                <c:v>0.998448476765223</c:v>
              </c:pt>
              <c:pt idx="56">
                <c:v>0.9986046092119428</c:v>
              </c:pt>
              <c:pt idx="57">
                <c:v>0.9987450342063632</c:v>
              </c:pt>
              <c:pt idx="58">
                <c:v>0.998871331116776</c:v>
              </c:pt>
              <c:pt idx="59">
                <c:v>0.9989849206733707</c:v>
              </c:pt>
              <c:pt idx="60">
                <c:v>0.9990870808701681</c:v>
              </c:pt>
              <c:pt idx="61">
                <c:v>0.9991789612792261</c:v>
              </c:pt>
              <c:pt idx="62">
                <c:v>0.9992615959345242</c:v>
              </c:pt>
              <c:pt idx="63">
                <c:v>0.9993359149273211</c:v>
              </c:pt>
              <c:pt idx="64">
                <c:v>0.9994027548411129</c:v>
              </c:pt>
              <c:pt idx="65">
                <c:v>0.9994628681416865</c:v>
              </c:pt>
              <c:pt idx="66">
                <c:v>0.9995169316262597</c:v>
              </c:pt>
              <c:pt idx="67">
                <c:v>0.9995655540257362</c:v>
              </c:pt>
              <c:pt idx="68">
                <c:v>0.9996092828444922</c:v>
              </c:pt>
              <c:pt idx="69">
                <c:v>0.9996486105140306</c:v>
              </c:pt>
              <c:pt idx="70">
                <c:v>0.9996839799289315</c:v>
              </c:pt>
              <c:pt idx="71">
                <c:v>0.9997157894271553</c:v>
              </c:pt>
              <c:pt idx="72">
                <c:v>0.9997443972701521</c:v>
              </c:pt>
              <c:pt idx="73">
                <c:v>0.9997701256729807</c:v>
              </c:pt>
              <c:pt idx="74">
                <c:v>0.999793264429558</c:v>
              </c:pt>
              <c:pt idx="75">
                <c:v>0.9998140741735398</c:v>
              </c:pt>
              <c:pt idx="76">
                <c:v>0.9998327893115917</c:v>
              </c:pt>
              <c:pt idx="77">
                <c:v>0.9998496206616695</c:v>
              </c:pt>
              <c:pt idx="78">
                <c:v>0.9998647578261365</c:v>
              </c:pt>
              <c:pt idx="79">
                <c:v>0.9998783713262457</c:v>
              </c:pt>
              <c:pt idx="80">
                <c:v>0.9998906145219857</c:v>
              </c:pt>
              <c:pt idx="81">
                <c:v>0.9999016253388321</c:v>
              </c:pt>
              <c:pt idx="82">
                <c:v>0.9999115278208237</c:v>
              </c:pt>
              <c:pt idx="83">
                <c:v>0.9999204335274388</c:v>
              </c:pt>
              <c:pt idx="84">
                <c:v>0.9999284427899108</c:v>
              </c:pt>
              <c:pt idx="85">
                <c:v>0.9999356458411827</c:v>
              </c:pt>
              <c:pt idx="86">
                <c:v>0.9999421238321841</c:v>
              </c:pt>
              <c:pt idx="87">
                <c:v>0.9999479497458362</c:v>
              </c:pt>
              <c:pt idx="88">
                <c:v>0.9999531892191067</c:v>
              </c:pt>
              <c:pt idx="89">
                <c:v>0.9999579012823283</c:v>
              </c:pt>
              <c:pt idx="90">
                <c:v>0.9999621390241332</c:v>
              </c:pt>
              <c:pt idx="91">
                <c:v>0.9999659501894878</c:v>
              </c:pt>
              <c:pt idx="92">
                <c:v>0.9999693777175046</c:v>
              </c:pt>
              <c:pt idx="93">
                <c:v>0.9999724602251682</c:v>
              </c:pt>
              <c:pt idx="94">
                <c:v>0.9999752324423741</c:v>
              </c:pt>
              <c:pt idx="95">
                <c:v>0.9999777256031663</c:v>
              </c:pt>
              <c:pt idx="96">
                <c:v>0.9999799677976127</c:v>
              </c:pt>
              <c:pt idx="97">
                <c:v>0.9999819842882527</c:v>
              </c:pt>
              <c:pt idx="98">
                <c:v>0.9999837977947232</c:v>
              </c:pt>
              <c:pt idx="99">
                <c:v>0.9999854287496855</c:v>
              </c:pt>
            </c:numLit>
          </c:yVal>
        </c:ser>
        <c:ser>
          <c:idx val="1"/>
          <c:order val="1"/>
          <c:tx>
            <c:v>s⋆=2</c:v>
          </c:tx>
          <c:spPr>
            <a:ln xmlns:a="http://schemas.openxmlformats.org/drawingml/2006/main" w="38100">
              <a:solidFill>
                <a:srgbClr val="F2A61A"/>
              </a:solidFill>
              <a:prstDash val="solid"/>
            </a:ln>
          </c:spPr>
          <c:marker>
            <c:symbol val="none"/>
            <c:size val="2"/>
          </c:marker>
          <c:xVal>
            <c:numLit>
              <c:formatCode>General</c:formatCode>
              <c:ptCount val="100"/>
              <c:pt idx="0">
                <c:v>0</c:v>
              </c:pt>
              <c:pt idx="1">
                <c:v>2.625</c:v>
              </c:pt>
              <c:pt idx="2">
                <c:v>5.25</c:v>
              </c:pt>
              <c:pt idx="3">
                <c:v>7.875</c:v>
              </c:pt>
              <c:pt idx="4">
                <c:v>10.5</c:v>
              </c:pt>
              <c:pt idx="5">
                <c:v>13.125</c:v>
              </c:pt>
              <c:pt idx="6">
                <c:v>15.75</c:v>
              </c:pt>
              <c:pt idx="7">
                <c:v>18.375</c:v>
              </c:pt>
              <c:pt idx="8">
                <c:v>21</c:v>
              </c:pt>
              <c:pt idx="9">
                <c:v>23.625</c:v>
              </c:pt>
              <c:pt idx="10">
                <c:v>26.25</c:v>
              </c:pt>
              <c:pt idx="11">
                <c:v>28.875</c:v>
              </c:pt>
              <c:pt idx="12">
                <c:v>31.5</c:v>
              </c:pt>
              <c:pt idx="13">
                <c:v>34.125</c:v>
              </c:pt>
              <c:pt idx="14">
                <c:v>36.75</c:v>
              </c:pt>
              <c:pt idx="15">
                <c:v>39.375</c:v>
              </c:pt>
              <c:pt idx="16">
                <c:v>42</c:v>
              </c:pt>
              <c:pt idx="17">
                <c:v>44.625</c:v>
              </c:pt>
              <c:pt idx="18">
                <c:v>47.25</c:v>
              </c:pt>
              <c:pt idx="19">
                <c:v>49.875</c:v>
              </c:pt>
              <c:pt idx="20">
                <c:v>52.5</c:v>
              </c:pt>
              <c:pt idx="21">
                <c:v>55.125</c:v>
              </c:pt>
              <c:pt idx="22">
                <c:v>57.75</c:v>
              </c:pt>
              <c:pt idx="23">
                <c:v>60.375</c:v>
              </c:pt>
              <c:pt idx="24">
                <c:v>63</c:v>
              </c:pt>
              <c:pt idx="25">
                <c:v>65.625</c:v>
              </c:pt>
              <c:pt idx="26">
                <c:v>68.25</c:v>
              </c:pt>
              <c:pt idx="27">
                <c:v>70.875</c:v>
              </c:pt>
              <c:pt idx="28">
                <c:v>73.5</c:v>
              </c:pt>
              <c:pt idx="29">
                <c:v>76.125</c:v>
              </c:pt>
              <c:pt idx="30">
                <c:v>78.75</c:v>
              </c:pt>
              <c:pt idx="31">
                <c:v>81.375</c:v>
              </c:pt>
              <c:pt idx="32">
                <c:v>84</c:v>
              </c:pt>
              <c:pt idx="33">
                <c:v>86.625</c:v>
              </c:pt>
              <c:pt idx="34">
                <c:v>89.25</c:v>
              </c:pt>
              <c:pt idx="35">
                <c:v>91.875</c:v>
              </c:pt>
              <c:pt idx="36">
                <c:v>94.5</c:v>
              </c:pt>
              <c:pt idx="37">
                <c:v>97.125</c:v>
              </c:pt>
              <c:pt idx="38">
                <c:v>99.75</c:v>
              </c:pt>
              <c:pt idx="39">
                <c:v>102.375</c:v>
              </c:pt>
              <c:pt idx="40">
                <c:v>105</c:v>
              </c:pt>
              <c:pt idx="41">
                <c:v>107.625</c:v>
              </c:pt>
              <c:pt idx="42">
                <c:v>110.25</c:v>
              </c:pt>
              <c:pt idx="43">
                <c:v>112.875</c:v>
              </c:pt>
              <c:pt idx="44">
                <c:v>115.5</c:v>
              </c:pt>
              <c:pt idx="45">
                <c:v>118.125</c:v>
              </c:pt>
              <c:pt idx="46">
                <c:v>120.75</c:v>
              </c:pt>
              <c:pt idx="47">
                <c:v>123.375</c:v>
              </c:pt>
              <c:pt idx="48">
                <c:v>126</c:v>
              </c:pt>
              <c:pt idx="49">
                <c:v>128.625</c:v>
              </c:pt>
              <c:pt idx="50">
                <c:v>131.375</c:v>
              </c:pt>
              <c:pt idx="51">
                <c:v>134</c:v>
              </c:pt>
              <c:pt idx="52">
                <c:v>136.625</c:v>
              </c:pt>
              <c:pt idx="53">
                <c:v>139.25</c:v>
              </c:pt>
              <c:pt idx="54">
                <c:v>141.875</c:v>
              </c:pt>
              <c:pt idx="55">
                <c:v>144.5</c:v>
              </c:pt>
              <c:pt idx="56">
                <c:v>147.125</c:v>
              </c:pt>
              <c:pt idx="57">
                <c:v>149.75</c:v>
              </c:pt>
              <c:pt idx="58">
                <c:v>152.375</c:v>
              </c:pt>
              <c:pt idx="59">
                <c:v>155</c:v>
              </c:pt>
              <c:pt idx="60">
                <c:v>157.625</c:v>
              </c:pt>
              <c:pt idx="61">
                <c:v>160.25</c:v>
              </c:pt>
              <c:pt idx="62">
                <c:v>162.875</c:v>
              </c:pt>
              <c:pt idx="63">
                <c:v>165.5</c:v>
              </c:pt>
              <c:pt idx="64">
                <c:v>168.125</c:v>
              </c:pt>
              <c:pt idx="65">
                <c:v>170.75</c:v>
              </c:pt>
              <c:pt idx="66">
                <c:v>173.375</c:v>
              </c:pt>
              <c:pt idx="67">
                <c:v>176</c:v>
              </c:pt>
              <c:pt idx="68">
                <c:v>178.625</c:v>
              </c:pt>
              <c:pt idx="69">
                <c:v>181.25</c:v>
              </c:pt>
              <c:pt idx="70">
                <c:v>183.875</c:v>
              </c:pt>
              <c:pt idx="71">
                <c:v>186.5</c:v>
              </c:pt>
              <c:pt idx="72">
                <c:v>189.125</c:v>
              </c:pt>
              <c:pt idx="73">
                <c:v>191.75</c:v>
              </c:pt>
              <c:pt idx="74">
                <c:v>194.375</c:v>
              </c:pt>
              <c:pt idx="75">
                <c:v>197</c:v>
              </c:pt>
              <c:pt idx="76">
                <c:v>199.625</c:v>
              </c:pt>
              <c:pt idx="77">
                <c:v>202.25</c:v>
              </c:pt>
              <c:pt idx="78">
                <c:v>204.875</c:v>
              </c:pt>
              <c:pt idx="79">
                <c:v>207.5</c:v>
              </c:pt>
              <c:pt idx="80">
                <c:v>210.125</c:v>
              </c:pt>
              <c:pt idx="81">
                <c:v>212.75</c:v>
              </c:pt>
              <c:pt idx="82">
                <c:v>215.375</c:v>
              </c:pt>
              <c:pt idx="83">
                <c:v>218</c:v>
              </c:pt>
              <c:pt idx="84">
                <c:v>220.625</c:v>
              </c:pt>
              <c:pt idx="85">
                <c:v>223.25</c:v>
              </c:pt>
              <c:pt idx="86">
                <c:v>225.875</c:v>
              </c:pt>
              <c:pt idx="87">
                <c:v>228.5</c:v>
              </c:pt>
              <c:pt idx="88">
                <c:v>231.125</c:v>
              </c:pt>
              <c:pt idx="89">
                <c:v>233.75</c:v>
              </c:pt>
              <c:pt idx="90">
                <c:v>236.375</c:v>
              </c:pt>
              <c:pt idx="91">
                <c:v>239</c:v>
              </c:pt>
              <c:pt idx="92">
                <c:v>241.625</c:v>
              </c:pt>
              <c:pt idx="93">
                <c:v>244.25</c:v>
              </c:pt>
              <c:pt idx="94">
                <c:v>246.875</c:v>
              </c:pt>
              <c:pt idx="95">
                <c:v>249.5</c:v>
              </c:pt>
              <c:pt idx="96">
                <c:v>252.125</c:v>
              </c:pt>
              <c:pt idx="97">
                <c:v>254.75</c:v>
              </c:pt>
              <c:pt idx="98">
                <c:v>257.375</c:v>
              </c:pt>
              <c:pt idx="99">
                <c:v>260</c:v>
              </c:pt>
            </c:numLit>
          </c:xVal>
          <c:yVal>
            <c:numLit>
              <c:formatCode>0.0</c:formatCode>
              <c:ptCount val="100"/>
              <c:pt idx="0">
                <c:v>1.6</c:v>
              </c:pt>
              <c:pt idx="1">
                <c:v>1.635445742253143</c:v>
              </c:pt>
              <c:pt idx="2">
                <c:v>1.6700416346107343</c:v>
              </c:pt>
              <c:pt idx="3">
                <c:v>1.7031118365176396</c:v>
              </c:pt>
              <c:pt idx="4">
                <c:v>1.734321369254308</c:v>
              </c:pt>
              <c:pt idx="5">
                <c:v>1.7634297192531605</c:v>
              </c:pt>
              <c:pt idx="6">
                <c:v>1.7902863926437935</c:v>
              </c:pt>
              <c:pt idx="7">
                <c:v>1.8148256431467287</c:v>
              </c:pt>
              <c:pt idx="8">
                <c:v>1.8370552624909227</c:v>
              </c:pt>
              <c:pt idx="9">
                <c:v>1.8570420695896088</c:v>
              </c:pt>
              <c:pt idx="10">
                <c:v>1.8748965607622683</c:v>
              </c:pt>
              <c:pt idx="11">
                <c:v>1.890758529460056</c:v>
              </c:pt>
              <c:pt idx="12">
                <c:v>1.9047847238004336</c:v>
              </c:pt>
              <c:pt idx="13">
                <c:v>1.9171389770817129</c:v>
              </c:pt>
              <c:pt idx="14">
                <c:v>1.927984800514053</c:v>
              </c:pt>
              <c:pt idx="15">
                <c:v>1.9374801681356646</c:v>
              </c:pt>
              <c:pt idx="16">
                <c:v>1.9457741106949322</c:v>
              </c:pt>
              <c:pt idx="17">
                <c:v>1.953004718275694</c:v>
              </c:pt>
              <c:pt idx="18">
                <c:v>1.959298187809724</c:v>
              </c:pt>
              <c:pt idx="19">
                <c:v>1.9647686109946443</c:v>
              </c:pt>
              <c:pt idx="20">
                <c:v>1.969518261928408</c:v>
              </c:pt>
              <c:pt idx="21">
                <c:v>1.9736382022296177</c:v>
              </c:pt>
              <c:pt idx="22">
                <c:v>1.9772090705121084</c:v>
              </c:pt>
              <c:pt idx="23">
                <c:v>1.980301962072941</c:v>
              </c:pt>
              <c:pt idx="24">
                <c:v>1.9829793344106168</c:v>
              </c:pt>
              <c:pt idx="25">
                <c:v>1.9852958962191185</c:v>
              </c:pt>
              <c:pt idx="26">
                <c:v>1.9872994534036135</c:v>
              </c:pt>
              <c:pt idx="27">
                <c:v>1.9890316968779331</c:v>
              </c:pt>
              <c:pt idx="28">
                <c:v>1.9905289246327251</c:v>
              </c:pt>
              <c:pt idx="29">
                <c:v>1.991822695750844</c:v>
              </c:pt>
              <c:pt idx="30">
                <c:v>1.992940417415697</c:v>
              </c:pt>
              <c:pt idx="31">
                <c:v>1.9939058680456403</c:v>
              </c:pt>
              <c:pt idx="32">
                <c:v>1.9947396608863515</c:v>
              </c:pt>
              <c:pt idx="33">
                <c:v>1.99545965298774</c:v>
              </c:pt>
              <c:pt idx="34">
                <c:v>1.9960813046827632</c:v>
              </c:pt>
              <c:pt idx="35">
                <c:v>1.9966179946171323</c:v>
              </c:pt>
              <c:pt idx="36">
                <c:v>1.9970812951489703</c:v>
              </c:pt>
              <c:pt idx="37">
                <c:v>1.9974812126149997</c:v>
              </c:pt>
              <c:pt idx="38">
                <c:v>1.9978263965909193</c:v>
              </c:pt>
              <c:pt idx="39">
                <c:v>1.9981243218900395</c:v>
              </c:pt>
              <c:pt idx="40">
                <c:v>1.9983814466633922</c:v>
              </c:pt>
              <c:pt idx="41">
                <c:v>1.9986033496027207</c:v>
              </c:pt>
              <c:pt idx="42">
                <c:v>1.9987948489073437</c:v>
              </c:pt>
              <c:pt idx="43">
                <c:v>1.9989601053651391</c:v>
              </c:pt>
              <c:pt idx="44">
                <c:v>1.9991027116144664</c:v>
              </c:pt>
              <c:pt idx="45">
                <c:v>1.9992257693994842</c:v>
              </c:pt>
              <c:pt idx="46">
                <c:v>1.9993319564044914</c:v>
              </c:pt>
              <c:pt idx="47">
                <c:v>1.9994235840509842</c:v>
              </c:pt>
              <c:pt idx="48">
                <c:v>1.999502647463479</c:v>
              </c:pt>
              <c:pt idx="49">
                <c:v>1.9995708686530984</c:v>
              </c:pt>
              <c:pt idx="50">
                <c:v>1.999632326154458</c:v>
              </c:pt>
              <c:pt idx="51">
                <c:v>1.9996827624179512</c:v>
              </c:pt>
              <c:pt idx="52">
                <c:v>1.9997262809863745</c:v>
              </c:pt>
              <c:pt idx="53">
                <c:v>1.9997638304199528</c:v>
              </c:pt>
              <c:pt idx="54">
                <c:v>1.9997962292758722</c:v>
              </c:pt>
              <c:pt idx="55">
                <c:v>1.9998241839090178</c:v>
              </c:pt>
              <c:pt idx="56">
                <c:v>1.9998483038397277</c:v>
              </c:pt>
              <c:pt idx="57">
                <c:v>1.999869115019752</c:v>
              </c:pt>
              <c:pt idx="58">
                <c:v>1.9998870712832195</c:v>
              </c:pt>
              <c:pt idx="59">
                <c:v>1.9999025642302177</c:v>
              </c:pt>
              <c:pt idx="60">
                <c:v>1.999915931757168</c:v>
              </c:pt>
              <c:pt idx="61">
                <c:v>1.9999274654189367</c:v>
              </c:pt>
              <c:pt idx="62">
                <c:v>1.9999374167823352</c:v>
              </c:pt>
              <c:pt idx="63">
                <c:v>1.9999460029091243</c:v>
              </c:pt>
              <c:pt idx="64">
                <c:v>1.9999534110876054</c:v>
              </c:pt>
              <c:pt idx="65">
                <c:v>1.9999598029156629</c:v>
              </c:pt>
              <c:pt idx="66">
                <c:v>1.9999653178240864</c:v>
              </c:pt>
              <c:pt idx="67">
                <c:v>1.9999700761168344</c:v>
              </c:pt>
              <c:pt idx="68">
                <c:v>1.9999741815945007</c:v>
              </c:pt>
              <c:pt idx="69">
                <c:v>1.9999777238179766</c:v>
              </c:pt>
              <c:pt idx="70">
                <c:v>1.9999807800617049</c:v>
              </c:pt>
              <c:pt idx="71">
                <c:v>1.99998341699904</c:v>
              </c:pt>
              <c:pt idx="72">
                <c:v>1.999985692156493</c:v>
              </c:pt>
              <c:pt idx="73">
                <c:v>1.999987655168494</c:v>
              </c:pt>
              <c:pt idx="74">
                <c:v>1.9999893488600329</c:v>
              </c:pt>
              <c:pt idx="75">
                <c:v>1.9999908101808528</c:v>
              </c:pt>
              <c:pt idx="76">
                <c:v>1.9999920710114305</c:v>
              </c:pt>
              <c:pt idx="77">
                <c:v>1.999993158858391</c:v>
              </c:pt>
              <c:pt idx="78">
                <c:v>1.9999940974546087</c:v>
              </c:pt>
              <c:pt idx="79">
                <c:v>1.9999949072769165</c:v>
              </c:pt>
              <c:pt idx="80">
                <c:v>1.9999956059928048</c:v>
              </c:pt>
              <c:pt idx="81">
                <c:v>1.999996208845843</c:v>
              </c:pt>
              <c:pt idx="82">
                <c:v>1.9999967289882392</c:v>
              </c:pt>
              <c:pt idx="83">
                <c:v>1.999997177767743</c:v>
              </c:pt>
              <c:pt idx="84">
                <c:v>1.9999975649752313</c:v>
              </c:pt>
              <c:pt idx="85">
                <c:v>1.9999978990583</c:v>
              </c:pt>
              <c:pt idx="86">
                <c:v>1.9999981873055246</c:v>
              </c:pt>
              <c:pt idx="87">
                <c:v>1.9999984360055494</c:v>
              </c:pt>
              <c:pt idx="88">
                <c:v>1.9999986505841698</c:v>
              </c:pt>
              <c:pt idx="89">
                <c:v>1.9999988357228111</c:v>
              </c:pt>
              <c:pt idx="90">
                <c:v>1.9999989954606012</c:v>
              </c:pt>
              <c:pt idx="91">
                <c:v>1.9999991332825309</c:v>
              </c:pt>
              <c:pt idx="92">
                <c:v>1.9999992521954322</c:v>
              </c:pt>
              <c:pt idx="93">
                <c:v>1.9999993547935908</c:v>
              </c:pt>
              <c:pt idx="94">
                <c:v>1.9999994433153632</c:v>
              </c:pt>
              <c:pt idx="95">
                <c:v>1.9999995196920202</c:v>
              </c:pt>
              <c:pt idx="96">
                <c:v>1.9999995855898591</c:v>
              </c:pt>
              <c:pt idx="97">
                <c:v>1.999999642446583</c:v>
              </c:pt>
              <c:pt idx="98">
                <c:v>1.9999996915026135</c:v>
              </c:pt>
              <c:pt idx="99">
                <c:v>1.9999997338282007</c:v>
              </c:pt>
            </c:numLit>
          </c:yVal>
        </c:ser>
        <c:ser>
          <c:idx val="2"/>
          <c:order val="2"/>
          <c:tx>
            <c:v>s⋆=3</c:v>
          </c:tx>
          <c:spPr>
            <a:ln xmlns:a="http://schemas.openxmlformats.org/drawingml/2006/main" w="38100">
              <a:solidFill>
                <a:srgbClr val="22C7A9"/>
              </a:solidFill>
              <a:prstDash val="solid"/>
            </a:ln>
          </c:spPr>
          <c:marker>
            <c:symbol val="none"/>
            <c:size val="2"/>
          </c:marker>
          <c:xVal>
            <c:numLit>
              <c:formatCode>General</c:formatCode>
              <c:ptCount val="100"/>
              <c:pt idx="0">
                <c:v>0</c:v>
              </c:pt>
              <c:pt idx="1">
                <c:v>2.625</c:v>
              </c:pt>
              <c:pt idx="2">
                <c:v>5.25</c:v>
              </c:pt>
              <c:pt idx="3">
                <c:v>7.875</c:v>
              </c:pt>
              <c:pt idx="4">
                <c:v>10.5</c:v>
              </c:pt>
              <c:pt idx="5">
                <c:v>13.125</c:v>
              </c:pt>
              <c:pt idx="6">
                <c:v>15.75</c:v>
              </c:pt>
              <c:pt idx="7">
                <c:v>18.375</c:v>
              </c:pt>
              <c:pt idx="8">
                <c:v>21</c:v>
              </c:pt>
              <c:pt idx="9">
                <c:v>23.625</c:v>
              </c:pt>
              <c:pt idx="10">
                <c:v>26.25</c:v>
              </c:pt>
              <c:pt idx="11">
                <c:v>28.875</c:v>
              </c:pt>
              <c:pt idx="12">
                <c:v>31.5</c:v>
              </c:pt>
              <c:pt idx="13">
                <c:v>34.125</c:v>
              </c:pt>
              <c:pt idx="14">
                <c:v>36.75</c:v>
              </c:pt>
              <c:pt idx="15">
                <c:v>39.375</c:v>
              </c:pt>
              <c:pt idx="16">
                <c:v>42</c:v>
              </c:pt>
              <c:pt idx="17">
                <c:v>44.625</c:v>
              </c:pt>
              <c:pt idx="18">
                <c:v>47.25</c:v>
              </c:pt>
              <c:pt idx="19">
                <c:v>49.875</c:v>
              </c:pt>
              <c:pt idx="20">
                <c:v>52.5</c:v>
              </c:pt>
              <c:pt idx="21">
                <c:v>55.125</c:v>
              </c:pt>
              <c:pt idx="22">
                <c:v>57.75</c:v>
              </c:pt>
              <c:pt idx="23">
                <c:v>60.375</c:v>
              </c:pt>
              <c:pt idx="24">
                <c:v>63</c:v>
              </c:pt>
              <c:pt idx="25">
                <c:v>65.625</c:v>
              </c:pt>
              <c:pt idx="26">
                <c:v>68.25</c:v>
              </c:pt>
              <c:pt idx="27">
                <c:v>70.875</c:v>
              </c:pt>
              <c:pt idx="28">
                <c:v>73.5</c:v>
              </c:pt>
              <c:pt idx="29">
                <c:v>76.125</c:v>
              </c:pt>
              <c:pt idx="30">
                <c:v>78.75</c:v>
              </c:pt>
              <c:pt idx="31">
                <c:v>81.375</c:v>
              </c:pt>
              <c:pt idx="32">
                <c:v>84</c:v>
              </c:pt>
              <c:pt idx="33">
                <c:v>86.625</c:v>
              </c:pt>
              <c:pt idx="34">
                <c:v>89.25</c:v>
              </c:pt>
              <c:pt idx="35">
                <c:v>91.875</c:v>
              </c:pt>
              <c:pt idx="36">
                <c:v>94.5</c:v>
              </c:pt>
              <c:pt idx="37">
                <c:v>97.125</c:v>
              </c:pt>
              <c:pt idx="38">
                <c:v>99.75</c:v>
              </c:pt>
              <c:pt idx="39">
                <c:v>102.375</c:v>
              </c:pt>
              <c:pt idx="40">
                <c:v>105</c:v>
              </c:pt>
              <c:pt idx="41">
                <c:v>107.625</c:v>
              </c:pt>
              <c:pt idx="42">
                <c:v>110.25</c:v>
              </c:pt>
              <c:pt idx="43">
                <c:v>112.875</c:v>
              </c:pt>
              <c:pt idx="44">
                <c:v>115.5</c:v>
              </c:pt>
              <c:pt idx="45">
                <c:v>118.125</c:v>
              </c:pt>
              <c:pt idx="46">
                <c:v>120.75</c:v>
              </c:pt>
              <c:pt idx="47">
                <c:v>123.375</c:v>
              </c:pt>
              <c:pt idx="48">
                <c:v>126</c:v>
              </c:pt>
              <c:pt idx="49">
                <c:v>128.625</c:v>
              </c:pt>
              <c:pt idx="50">
                <c:v>131.375</c:v>
              </c:pt>
              <c:pt idx="51">
                <c:v>134</c:v>
              </c:pt>
              <c:pt idx="52">
                <c:v>136.625</c:v>
              </c:pt>
              <c:pt idx="53">
                <c:v>139.25</c:v>
              </c:pt>
              <c:pt idx="54">
                <c:v>141.875</c:v>
              </c:pt>
              <c:pt idx="55">
                <c:v>144.5</c:v>
              </c:pt>
              <c:pt idx="56">
                <c:v>147.125</c:v>
              </c:pt>
              <c:pt idx="57">
                <c:v>149.75</c:v>
              </c:pt>
              <c:pt idx="58">
                <c:v>152.375</c:v>
              </c:pt>
              <c:pt idx="59">
                <c:v>155</c:v>
              </c:pt>
              <c:pt idx="60">
                <c:v>157.625</c:v>
              </c:pt>
              <c:pt idx="61">
                <c:v>160.25</c:v>
              </c:pt>
              <c:pt idx="62">
                <c:v>162.875</c:v>
              </c:pt>
              <c:pt idx="63">
                <c:v>165.5</c:v>
              </c:pt>
              <c:pt idx="64">
                <c:v>168.125</c:v>
              </c:pt>
              <c:pt idx="65">
                <c:v>170.75</c:v>
              </c:pt>
              <c:pt idx="66">
                <c:v>173.375</c:v>
              </c:pt>
              <c:pt idx="67">
                <c:v>176</c:v>
              </c:pt>
              <c:pt idx="68">
                <c:v>178.625</c:v>
              </c:pt>
              <c:pt idx="69">
                <c:v>181.25</c:v>
              </c:pt>
              <c:pt idx="70">
                <c:v>183.875</c:v>
              </c:pt>
              <c:pt idx="71">
                <c:v>186.5</c:v>
              </c:pt>
              <c:pt idx="72">
                <c:v>189.125</c:v>
              </c:pt>
              <c:pt idx="73">
                <c:v>191.75</c:v>
              </c:pt>
              <c:pt idx="74">
                <c:v>194.375</c:v>
              </c:pt>
              <c:pt idx="75">
                <c:v>197</c:v>
              </c:pt>
              <c:pt idx="76">
                <c:v>199.625</c:v>
              </c:pt>
              <c:pt idx="77">
                <c:v>202.25</c:v>
              </c:pt>
              <c:pt idx="78">
                <c:v>204.875</c:v>
              </c:pt>
              <c:pt idx="79">
                <c:v>207.5</c:v>
              </c:pt>
              <c:pt idx="80">
                <c:v>210.125</c:v>
              </c:pt>
              <c:pt idx="81">
                <c:v>212.75</c:v>
              </c:pt>
              <c:pt idx="82">
                <c:v>215.375</c:v>
              </c:pt>
              <c:pt idx="83">
                <c:v>218</c:v>
              </c:pt>
              <c:pt idx="84">
                <c:v>220.625</c:v>
              </c:pt>
              <c:pt idx="85">
                <c:v>223.25</c:v>
              </c:pt>
              <c:pt idx="86">
                <c:v>225.875</c:v>
              </c:pt>
              <c:pt idx="87">
                <c:v>228.5</c:v>
              </c:pt>
              <c:pt idx="88">
                <c:v>231.125</c:v>
              </c:pt>
              <c:pt idx="89">
                <c:v>233.75</c:v>
              </c:pt>
              <c:pt idx="90">
                <c:v>236.375</c:v>
              </c:pt>
              <c:pt idx="91">
                <c:v>239</c:v>
              </c:pt>
              <c:pt idx="92">
                <c:v>241.625</c:v>
              </c:pt>
              <c:pt idx="93">
                <c:v>244.25</c:v>
              </c:pt>
              <c:pt idx="94">
                <c:v>246.875</c:v>
              </c:pt>
              <c:pt idx="95">
                <c:v>249.5</c:v>
              </c:pt>
              <c:pt idx="96">
                <c:v>252.125</c:v>
              </c:pt>
              <c:pt idx="97">
                <c:v>254.75</c:v>
              </c:pt>
              <c:pt idx="98">
                <c:v>257.375</c:v>
              </c:pt>
              <c:pt idx="99">
                <c:v>260</c:v>
              </c:pt>
            </c:numLit>
          </c:xVal>
          <c:yVal>
            <c:numLit>
              <c:formatCode>0.0</c:formatCode>
              <c:ptCount val="100"/>
              <c:pt idx="0">
                <c:v>2.6</c:v>
              </c:pt>
              <c:pt idx="1">
                <c:v>2.6601540004330713</c:v>
              </c:pt>
              <c:pt idx="2">
                <c:v>2.7186952265367132</c:v>
              </c:pt>
              <c:pt idx="3">
                <c:v>2.7730012906415116</c:v>
              </c:pt>
              <c:pt idx="4">
                <c:v>2.8212109147300777</c:v>
              </c:pt>
              <c:pt idx="5">
                <c:v>2.8622368739287314</c:v>
              </c:pt>
              <c:pt idx="6">
                <c:v>2.8958288821982623</c:v>
              </c:pt>
              <c:pt idx="7">
                <c:v>2.922435910954518</c:v>
              </c:pt>
              <c:pt idx="8">
                <c:v>2.942945407093633</c:v>
              </c:pt>
              <c:pt idx="9">
                <c:v>2.958420640089783</c:v>
              </c:pt>
              <c:pt idx="10">
                <c:v>2.96990878968024</c:v>
              </c:pt>
              <c:pt idx="11">
                <c:v>2.9783342734840366</c:v>
              </c:pt>
              <c:pt idx="12">
                <c:v>2.9844588267470673</c:v>
              </c:pt>
              <c:pt idx="13">
                <c:v>2.98888214157918</c:v>
              </c:pt>
              <c:pt idx="14">
                <c:v>2.992061930740652</c:v>
              </c:pt>
              <c:pt idx="15">
                <c:v>2.9943401589775696</c:v>
              </c:pt>
              <c:pt idx="16">
                <c:v>2.99596854666155</c:v>
              </c:pt>
              <c:pt idx="17">
                <c:v>2.997130469284832</c:v>
              </c:pt>
              <c:pt idx="18">
                <c:v>2.997958541636441</c:v>
              </c:pt>
              <c:pt idx="19">
                <c:v>2.998548176467361</c:v>
              </c:pt>
              <c:pt idx="20">
                <c:v>2.9989677713975524</c:v>
              </c:pt>
              <c:pt idx="21">
                <c:v>2.999266231911417</c:v>
              </c:pt>
              <c:pt idx="22">
                <c:v>2.9994784625615782</c:v>
              </c:pt>
              <c:pt idx="23">
                <c:v>2.9996293430380785</c:v>
              </c:pt>
              <c:pt idx="24">
                <c:v>2.999736591124608</c:v>
              </c:pt>
              <c:pt idx="25">
                <c:v>2.9998128161218527</c:v>
              </c:pt>
              <c:pt idx="26">
                <c:v>2.9998669876035264</c:v>
              </c:pt>
              <c:pt idx="27">
                <c:v>2.999905483943957</c:v>
              </c:pt>
              <c:pt idx="28">
                <c:v>2.9999328398259766</c:v>
              </c:pt>
              <c:pt idx="29">
                <c:v>2.9999522786323194</c:v>
              </c:pt>
              <c:pt idx="30">
                <c:v>2.9999660913663946</c:v>
              </c:pt>
              <c:pt idx="31">
                <c:v>2.9999759062113722</c:v>
              </c:pt>
              <c:pt idx="32">
                <c:v>2.9999828802249735</c:v>
              </c:pt>
              <c:pt idx="33">
                <c:v>2.9999878356278704</c:v>
              </c:pt>
              <c:pt idx="34">
                <c:v>2.9999913566836804</c:v>
              </c:pt>
              <c:pt idx="35">
                <c:v>2.9999938585565955</c:v>
              </c:pt>
              <c:pt idx="36">
                <c:v>2.999995636248331</c:v>
              </c:pt>
              <c:pt idx="37">
                <c:v>2.999996899374828</c:v>
              </c:pt>
              <c:pt idx="38">
                <c:v>2.999997796879401</c:v>
              </c:pt>
              <c:pt idx="39">
                <c:v>2.9999984345935937</c:v>
              </c:pt>
              <c:pt idx="40">
                <c:v>2.99999888771568</c:v>
              </c:pt>
              <c:pt idx="41">
                <c:v>2.9999992096773407</c:v>
              </c:pt>
              <c:pt idx="42">
                <c:v>2.999999438444128</c:v>
              </c:pt>
              <c:pt idx="43">
                <c:v>2.9999996009921204</c:v>
              </c:pt>
              <c:pt idx="44">
                <c:v>2.99999971648898</c:v>
              </c:pt>
              <c:pt idx="45">
                <c:v>2.999999798554132</c:v>
              </c:pt>
              <c:pt idx="46">
                <c:v>2.9999998568646946</c:v>
              </c:pt>
              <c:pt idx="47">
                <c:v>2.999999898296675</c:v>
              </c:pt>
              <c:pt idx="48">
                <c:v>2.9999999277357303</c:v>
              </c:pt>
              <c:pt idx="49">
                <c:v>2.9999999486533495</c:v>
              </c:pt>
              <c:pt idx="50">
                <c:v>2.9999999641050645</c:v>
              </c:pt>
              <c:pt idx="51">
                <c:v>2.99999997449523</c:v>
              </c:pt>
              <c:pt idx="52">
                <c:v>2.999999981877879</c:v>
              </c:pt>
              <c:pt idx="53">
                <c:v>2.9999999871234904</c:v>
              </c:pt>
              <c:pt idx="54">
                <c:v>2.999999990850762</c:v>
              </c:pt>
              <c:pt idx="55">
                <c:v>2.999999993499116</c:v>
              </c:pt>
              <c:pt idx="56">
                <c:v>2.999999995380859</c:v>
              </c:pt>
              <c:pt idx="57">
                <c:v>2.9999999967179214</c:v>
              </c:pt>
              <c:pt idx="58">
                <c:v>2.9999999976679415</c:v>
              </c:pt>
              <c:pt idx="59">
                <c:v>2.9999999983429815</c:v>
              </c:pt>
              <c:pt idx="60">
                <c:v>2.999999998822635</c:v>
              </c:pt>
              <c:pt idx="61">
                <c:v>2.999999999163454</c:v>
              </c:pt>
              <c:pt idx="62">
                <c:v>2.9999999994056</c:v>
              </c:pt>
              <c:pt idx="63">
                <c:v>2.9999999995776583</c:v>
              </c:pt>
              <c:pt idx="64">
                <c:v>2.999999999699919</c:v>
              </c:pt>
              <c:pt idx="65">
                <c:v>2.999999999786784</c:v>
              </c:pt>
              <c:pt idx="66">
                <c:v>2.9999999998485074</c:v>
              </c:pt>
              <c:pt idx="67">
                <c:v>2.9999999998923603</c:v>
              </c:pt>
              <c:pt idx="68">
                <c:v>2.999999999923512</c:v>
              </c:pt>
              <c:pt idx="69">
                <c:v>2.9999999999456484</c:v>
              </c:pt>
              <c:pt idx="70">
                <c:v>2.999999999961381</c:v>
              </c:pt>
              <c:pt idx="71">
                <c:v>2.999999999972552</c:v>
              </c:pt>
              <c:pt idx="72">
                <c:v>2.999999999980498</c:v>
              </c:pt>
              <c:pt idx="73">
                <c:v>2.999999999986158</c:v>
              </c:pt>
              <c:pt idx="74">
                <c:v>2.99999999999022</c:v>
              </c:pt>
              <c:pt idx="75">
                <c:v>2.999999999993133</c:v>
              </c:pt>
              <c:pt idx="76">
                <c:v>2.999999999995522</c:v>
              </c:pt>
              <c:pt idx="77">
                <c:v>2.9999999999969456</c:v>
              </c:pt>
              <c:pt idx="78">
                <c:v>2.999999999998287</c:v>
              </c:pt>
              <c:pt idx="79">
                <c:v>2.999999999999171</c:v>
              </c:pt>
              <c:pt idx="80">
                <c:v>2.9999999999996363</c:v>
              </c:pt>
              <c:pt idx="81">
                <c:v>3.000000000000079</c:v>
              </c:pt>
              <c:pt idx="82">
                <c:v>3.0000000000005165</c:v>
              </c:pt>
              <c:pt idx="83">
                <c:v>3.00000000000096</c:v>
              </c:pt>
              <c:pt idx="84">
                <c:v>3.0000000000014015</c:v>
              </c:pt>
              <c:pt idx="85">
                <c:v>3.0000000000018217</c:v>
              </c:pt>
              <c:pt idx="86">
                <c:v>3.0000000000013984</c:v>
              </c:pt>
              <c:pt idx="87">
                <c:v>3.0000000000008886</c:v>
              </c:pt>
              <c:pt idx="88">
                <c:v>3.000000000000447</c:v>
              </c:pt>
              <c:pt idx="89">
                <c:v>3.0000000000000067</c:v>
              </c:pt>
              <c:pt idx="90">
                <c:v>2.999999999999573</c:v>
              </c:pt>
              <c:pt idx="91">
                <c:v>2.9999999999991274</c:v>
              </c:pt>
              <c:pt idx="92">
                <c:v>2.9999999999986913</c:v>
              </c:pt>
              <c:pt idx="93">
                <c:v>2.999999999998244</c:v>
              </c:pt>
              <c:pt idx="94">
                <c:v>2.999999999998542</c:v>
              </c:pt>
              <c:pt idx="95">
                <c:v>2.999999999999052</c:v>
              </c:pt>
              <c:pt idx="96">
                <c:v>2.9999999999994964</c:v>
              </c:pt>
              <c:pt idx="97">
                <c:v>2.999999999999938</c:v>
              </c:pt>
              <c:pt idx="98">
                <c:v>3.0000000000003784</c:v>
              </c:pt>
              <c:pt idx="99">
                <c:v>3.0000000000008167</c:v>
              </c:pt>
            </c:numLit>
          </c:yVal>
        </c:ser>
        <c:ser>
          <c:idx val="3"/>
          <c:order val="3"/>
          <c:tx>
            <c:v>s⋆=4</c:v>
          </c:tx>
          <c:spPr>
            <a:ln xmlns:a="http://schemas.openxmlformats.org/drawingml/2006/main" w="38100">
              <a:solidFill>
                <a:srgbClr val="E56AA6"/>
              </a:solidFill>
              <a:prstDash val="solid"/>
            </a:ln>
          </c:spPr>
          <c:marker>
            <c:symbol val="none"/>
            <c:size val="2"/>
          </c:marker>
          <c:xVal>
            <c:numLit>
              <c:formatCode>General</c:formatCode>
              <c:ptCount val="100"/>
              <c:pt idx="0">
                <c:v>0</c:v>
              </c:pt>
              <c:pt idx="1">
                <c:v>2.625</c:v>
              </c:pt>
              <c:pt idx="2">
                <c:v>5.25</c:v>
              </c:pt>
              <c:pt idx="3">
                <c:v>7.875</c:v>
              </c:pt>
              <c:pt idx="4">
                <c:v>10.5</c:v>
              </c:pt>
              <c:pt idx="5">
                <c:v>13.125</c:v>
              </c:pt>
              <c:pt idx="6">
                <c:v>15.75</c:v>
              </c:pt>
              <c:pt idx="7">
                <c:v>18.375</c:v>
              </c:pt>
              <c:pt idx="8">
                <c:v>21</c:v>
              </c:pt>
              <c:pt idx="9">
                <c:v>23.625</c:v>
              </c:pt>
              <c:pt idx="10">
                <c:v>26.25</c:v>
              </c:pt>
              <c:pt idx="11">
                <c:v>28.875</c:v>
              </c:pt>
              <c:pt idx="12">
                <c:v>31.5</c:v>
              </c:pt>
              <c:pt idx="13">
                <c:v>34.125</c:v>
              </c:pt>
              <c:pt idx="14">
                <c:v>36.75</c:v>
              </c:pt>
              <c:pt idx="15">
                <c:v>39.375</c:v>
              </c:pt>
              <c:pt idx="16">
                <c:v>42</c:v>
              </c:pt>
              <c:pt idx="17">
                <c:v>44.625</c:v>
              </c:pt>
              <c:pt idx="18">
                <c:v>47.25</c:v>
              </c:pt>
              <c:pt idx="19">
                <c:v>49.875</c:v>
              </c:pt>
              <c:pt idx="20">
                <c:v>52.5</c:v>
              </c:pt>
              <c:pt idx="21">
                <c:v>55.125</c:v>
              </c:pt>
              <c:pt idx="22">
                <c:v>57.75</c:v>
              </c:pt>
              <c:pt idx="23">
                <c:v>60.375</c:v>
              </c:pt>
              <c:pt idx="24">
                <c:v>63</c:v>
              </c:pt>
              <c:pt idx="25">
                <c:v>65.625</c:v>
              </c:pt>
              <c:pt idx="26">
                <c:v>68.25</c:v>
              </c:pt>
              <c:pt idx="27">
                <c:v>70.875</c:v>
              </c:pt>
              <c:pt idx="28">
                <c:v>73.5</c:v>
              </c:pt>
              <c:pt idx="29">
                <c:v>76.125</c:v>
              </c:pt>
              <c:pt idx="30">
                <c:v>78.75</c:v>
              </c:pt>
              <c:pt idx="31">
                <c:v>81.375</c:v>
              </c:pt>
              <c:pt idx="32">
                <c:v>84</c:v>
              </c:pt>
              <c:pt idx="33">
                <c:v>86.625</c:v>
              </c:pt>
              <c:pt idx="34">
                <c:v>89.25</c:v>
              </c:pt>
              <c:pt idx="35">
                <c:v>91.875</c:v>
              </c:pt>
              <c:pt idx="36">
                <c:v>94.5</c:v>
              </c:pt>
              <c:pt idx="37">
                <c:v>97.125</c:v>
              </c:pt>
              <c:pt idx="38">
                <c:v>99.75</c:v>
              </c:pt>
              <c:pt idx="39">
                <c:v>102.375</c:v>
              </c:pt>
              <c:pt idx="40">
                <c:v>105</c:v>
              </c:pt>
              <c:pt idx="41">
                <c:v>107.625</c:v>
              </c:pt>
              <c:pt idx="42">
                <c:v>110.25</c:v>
              </c:pt>
              <c:pt idx="43">
                <c:v>112.875</c:v>
              </c:pt>
              <c:pt idx="44">
                <c:v>115.5</c:v>
              </c:pt>
              <c:pt idx="45">
                <c:v>118.125</c:v>
              </c:pt>
              <c:pt idx="46">
                <c:v>120.75</c:v>
              </c:pt>
              <c:pt idx="47">
                <c:v>123.375</c:v>
              </c:pt>
              <c:pt idx="48">
                <c:v>126</c:v>
              </c:pt>
              <c:pt idx="49">
                <c:v>128.625</c:v>
              </c:pt>
              <c:pt idx="50">
                <c:v>131.375</c:v>
              </c:pt>
              <c:pt idx="51">
                <c:v>134</c:v>
              </c:pt>
              <c:pt idx="52">
                <c:v>136.625</c:v>
              </c:pt>
              <c:pt idx="53">
                <c:v>139.25</c:v>
              </c:pt>
              <c:pt idx="54">
                <c:v>141.875</c:v>
              </c:pt>
              <c:pt idx="55">
                <c:v>144.5</c:v>
              </c:pt>
              <c:pt idx="56">
                <c:v>147.125</c:v>
              </c:pt>
              <c:pt idx="57">
                <c:v>149.75</c:v>
              </c:pt>
              <c:pt idx="58">
                <c:v>152.375</c:v>
              </c:pt>
              <c:pt idx="59">
                <c:v>155</c:v>
              </c:pt>
              <c:pt idx="60">
                <c:v>157.625</c:v>
              </c:pt>
              <c:pt idx="61">
                <c:v>160.25</c:v>
              </c:pt>
              <c:pt idx="62">
                <c:v>162.875</c:v>
              </c:pt>
              <c:pt idx="63">
                <c:v>165.5</c:v>
              </c:pt>
              <c:pt idx="64">
                <c:v>168.125</c:v>
              </c:pt>
              <c:pt idx="65">
                <c:v>170.75</c:v>
              </c:pt>
              <c:pt idx="66">
                <c:v>173.375</c:v>
              </c:pt>
              <c:pt idx="67">
                <c:v>176</c:v>
              </c:pt>
              <c:pt idx="68">
                <c:v>178.625</c:v>
              </c:pt>
              <c:pt idx="69">
                <c:v>181.25</c:v>
              </c:pt>
              <c:pt idx="70">
                <c:v>183.875</c:v>
              </c:pt>
              <c:pt idx="71">
                <c:v>186.5</c:v>
              </c:pt>
              <c:pt idx="72">
                <c:v>189.125</c:v>
              </c:pt>
              <c:pt idx="73">
                <c:v>191.75</c:v>
              </c:pt>
              <c:pt idx="74">
                <c:v>194.375</c:v>
              </c:pt>
              <c:pt idx="75">
                <c:v>197</c:v>
              </c:pt>
              <c:pt idx="76">
                <c:v>199.625</c:v>
              </c:pt>
              <c:pt idx="77">
                <c:v>202.25</c:v>
              </c:pt>
              <c:pt idx="78">
                <c:v>204.875</c:v>
              </c:pt>
              <c:pt idx="79">
                <c:v>207.5</c:v>
              </c:pt>
              <c:pt idx="80">
                <c:v>210.125</c:v>
              </c:pt>
              <c:pt idx="81">
                <c:v>212.75</c:v>
              </c:pt>
              <c:pt idx="82">
                <c:v>215.375</c:v>
              </c:pt>
              <c:pt idx="83">
                <c:v>218</c:v>
              </c:pt>
              <c:pt idx="84">
                <c:v>220.625</c:v>
              </c:pt>
              <c:pt idx="85">
                <c:v>223.25</c:v>
              </c:pt>
              <c:pt idx="86">
                <c:v>225.875</c:v>
              </c:pt>
              <c:pt idx="87">
                <c:v>228.5</c:v>
              </c:pt>
              <c:pt idx="88">
                <c:v>231.125</c:v>
              </c:pt>
              <c:pt idx="89">
                <c:v>233.75</c:v>
              </c:pt>
              <c:pt idx="90">
                <c:v>236.375</c:v>
              </c:pt>
              <c:pt idx="91">
                <c:v>239</c:v>
              </c:pt>
              <c:pt idx="92">
                <c:v>241.625</c:v>
              </c:pt>
              <c:pt idx="93">
                <c:v>244.25</c:v>
              </c:pt>
              <c:pt idx="94">
                <c:v>246.875</c:v>
              </c:pt>
              <c:pt idx="95">
                <c:v>249.5</c:v>
              </c:pt>
              <c:pt idx="96">
                <c:v>252.125</c:v>
              </c:pt>
              <c:pt idx="97">
                <c:v>254.75</c:v>
              </c:pt>
              <c:pt idx="98">
                <c:v>257.375</c:v>
              </c:pt>
              <c:pt idx="99">
                <c:v>260</c:v>
              </c:pt>
            </c:numLit>
          </c:xVal>
          <c:yVal>
            <c:numLit>
              <c:formatCode>0.0</c:formatCode>
              <c:ptCount val="100"/>
              <c:pt idx="0">
                <c:v>3.6</c:v>
              </c:pt>
              <c:pt idx="1">
                <c:v>3.792968473949965</c:v>
              </c:pt>
              <c:pt idx="2">
                <c:v>3.959631134411925</c:v>
              </c:pt>
              <c:pt idx="3">
                <c:v>4.016546642854192</c:v>
              </c:pt>
              <c:pt idx="4">
                <c:v>4.003011800510434</c:v>
              </c:pt>
              <c:pt idx="5">
                <c:v>3.997702702127885</c:v>
              </c:pt>
              <c:pt idx="6">
                <c:v>3.9998452465380105</c:v>
              </c:pt>
              <c:pt idx="7">
                <c:v>4.000280632892163</c:v>
              </c:pt>
              <c:pt idx="8">
                <c:v>3.9999932750626925</c:v>
              </c:pt>
              <c:pt idx="9">
                <c:v>3.999967812609781</c:v>
              </c:pt>
              <c:pt idx="10">
                <c:v>4.000003615848549</c:v>
              </c:pt>
              <c:pt idx="11">
                <c:v>4.000003439838662</c:v>
              </c:pt>
              <c:pt idx="12">
                <c:v>3.999999275089502</c:v>
              </c:pt>
              <c:pt idx="13">
                <c:v>3.999999662159031</c:v>
              </c:pt>
              <c:pt idx="14">
                <c:v>4.000000114368517</c:v>
              </c:pt>
              <c:pt idx="15">
                <c:v>4.000000029381538</c:v>
              </c:pt>
              <c:pt idx="16">
                <c:v>3.999999984060951</c:v>
              </c:pt>
              <c:pt idx="17">
                <c:v>3.999999997972089</c:v>
              </c:pt>
              <c:pt idx="18">
                <c:v>4.00000000203943</c:v>
              </c:pt>
              <c:pt idx="19">
                <c:v>4.000000000057264</c:v>
              </c:pt>
              <c:pt idx="20">
                <c:v>3.999999999756872</c:v>
              </c:pt>
              <c:pt idx="21">
                <c:v>4.000000000014669</c:v>
              </c:pt>
              <c:pt idx="22">
                <c:v>4.000000000027075</c:v>
              </c:pt>
              <c:pt idx="23">
                <c:v>3.999999999995986</c:v>
              </c:pt>
              <c:pt idx="24">
                <c:v>3.9999999999971654</c:v>
              </c:pt>
              <c:pt idx="25">
                <c:v>4.000000000001009</c:v>
              </c:pt>
              <c:pt idx="26">
                <c:v>4.000000000000362</c:v>
              </c:pt>
              <c:pt idx="27">
                <c:v>3.99999999999982</c:v>
              </c:pt>
              <c:pt idx="28">
                <c:v>3.99999999999928</c:v>
              </c:pt>
              <c:pt idx="29">
                <c:v>3.9999999999987415</c:v>
              </c:pt>
              <c:pt idx="30">
                <c:v>3.9999999999982028</c:v>
              </c:pt>
              <c:pt idx="31">
                <c:v>3.9999999999976645</c:v>
              </c:pt>
              <c:pt idx="32">
                <c:v>3.9999999999992037</c:v>
              </c:pt>
              <c:pt idx="33">
                <c:v>4.000000000001361</c:v>
              </c:pt>
              <c:pt idx="34">
                <c:v>4.000000000000567</c:v>
              </c:pt>
              <c:pt idx="35">
                <c:v>3.9999999999989466</c:v>
              </c:pt>
              <c:pt idx="36">
                <c:v>3.9999999999985003</c:v>
              </c:pt>
              <c:pt idx="37">
                <c:v>4.0000000000002185</c:v>
              </c:pt>
              <c:pt idx="38">
                <c:v>4.0000000000018145</c:v>
              </c:pt>
              <c:pt idx="39">
                <c:v>4.000000000000353</c:v>
              </c:pt>
              <c:pt idx="40">
                <c:v>3.999999999998732</c:v>
              </c:pt>
              <c:pt idx="41">
                <c:v>3.9999999999988063</c:v>
              </c:pt>
              <c:pt idx="42">
                <c:v>4.000000000000454</c:v>
              </c:pt>
              <c:pt idx="43">
                <c:v>4.000000000001641</c:v>
              </c:pt>
              <c:pt idx="44">
                <c:v>3.9999999999999396</c:v>
              </c:pt>
              <c:pt idx="45">
                <c:v>3.9999999999983222</c:v>
              </c:pt>
              <c:pt idx="46">
                <c:v>3.999999999999231</c:v>
              </c:pt>
              <c:pt idx="47">
                <c:v>4.000000000000844</c:v>
              </c:pt>
              <c:pt idx="48">
                <c:v>4.000000000001449</c:v>
              </c:pt>
              <c:pt idx="49">
                <c:v>3.999999999999724</c:v>
              </c:pt>
              <c:pt idx="50">
                <c:v>3.9999999999980442</c:v>
              </c:pt>
              <c:pt idx="51">
                <c:v>3.9999999999995426</c:v>
              </c:pt>
              <c:pt idx="52">
                <c:v>4.0000000000011555</c:v>
              </c:pt>
              <c:pt idx="53">
                <c:v>4.000000000000897</c:v>
              </c:pt>
              <c:pt idx="54">
                <c:v>3.999999999999237</c:v>
              </c:pt>
              <c:pt idx="55">
                <c:v>3.999999999998183</c:v>
              </c:pt>
              <c:pt idx="56">
                <c:v>3.9999999999999325</c:v>
              </c:pt>
              <c:pt idx="57">
                <c:v>4.000000000001547</c:v>
              </c:pt>
              <c:pt idx="58">
                <c:v>4.000000000000642</c:v>
              </c:pt>
              <c:pt idx="59">
                <c:v>3.999999999999022</c:v>
              </c:pt>
              <c:pt idx="60">
                <c:v>3.999999999998431</c:v>
              </c:pt>
              <c:pt idx="61">
                <c:v>4.000000000000166</c:v>
              </c:pt>
              <c:pt idx="62">
                <c:v>4.000000000001731</c:v>
              </c:pt>
              <c:pt idx="63">
                <c:v>4.00000000000023</c:v>
              </c:pt>
              <c:pt idx="64">
                <c:v>3.999999999998611</c:v>
              </c:pt>
              <c:pt idx="65">
                <c:v>3.9999999999989333</c:v>
              </c:pt>
              <c:pt idx="66">
                <c:v>4.000000000000554</c:v>
              </c:pt>
              <c:pt idx="67">
                <c:v>4.000000000001724</c:v>
              </c:pt>
              <c:pt idx="68">
                <c:v>4.000000000000017</c:v>
              </c:pt>
              <c:pt idx="69">
                <c:v>3.9999999999983964</c:v>
              </c:pt>
              <c:pt idx="70">
                <c:v>3.9999999999991758</c:v>
              </c:pt>
              <c:pt idx="71">
                <c:v>4.00000000000079</c:v>
              </c:pt>
              <c:pt idx="72">
                <c:v>4.00000000000132</c:v>
              </c:pt>
              <c:pt idx="73">
                <c:v>3.9999999999996025</c:v>
              </c:pt>
              <c:pt idx="74">
                <c:v>3.999999999998019</c:v>
              </c:pt>
              <c:pt idx="75">
                <c:v>3.9999999999995666</c:v>
              </c:pt>
              <c:pt idx="76">
                <c:v>4.000000000001179</c:v>
              </c:pt>
              <c:pt idx="77">
                <c:v>4.000000000001058</c:v>
              </c:pt>
              <c:pt idx="78">
                <c:v>3.9999999999993885</c:v>
              </c:pt>
              <c:pt idx="79">
                <c:v>3.9999999999980753</c:v>
              </c:pt>
              <c:pt idx="80">
                <c:v>3.9999999999998015</c:v>
              </c:pt>
              <c:pt idx="81">
                <c:v>4.000000000001412</c:v>
              </c:pt>
              <c:pt idx="82">
                <c:v>4.000000000000597</c:v>
              </c:pt>
              <c:pt idx="83">
                <c:v>3.9999999999989777</c:v>
              </c:pt>
              <c:pt idx="84">
                <c:v>3.999999999998465</c:v>
              </c:pt>
              <c:pt idx="85">
                <c:v>4.000000000000189</c:v>
              </c:pt>
              <c:pt idx="86">
                <c:v>4.000000000001795</c:v>
              </c:pt>
              <c:pt idx="87">
                <c:v>4.000000000000382</c:v>
              </c:pt>
              <c:pt idx="88">
                <c:v>3.999999999998763</c:v>
              </c:pt>
              <c:pt idx="89">
                <c:v>3.9999999999987623</c:v>
              </c:pt>
              <c:pt idx="90">
                <c:v>4.000000000000424</c:v>
              </c:pt>
              <c:pt idx="91">
                <c:v>4.000000000001667</c:v>
              </c:pt>
              <c:pt idx="92">
                <c:v>3.9999999999999707</c:v>
              </c:pt>
              <c:pt idx="93">
                <c:v>3.9999999999983533</c:v>
              </c:pt>
              <c:pt idx="94">
                <c:v>3.9999999999991998</c:v>
              </c:pt>
              <c:pt idx="95">
                <c:v>4.000000000000813</c:v>
              </c:pt>
              <c:pt idx="96">
                <c:v>4.000000000001484</c:v>
              </c:pt>
              <c:pt idx="97">
                <c:v>3.9999999999997553</c:v>
              </c:pt>
              <c:pt idx="98">
                <c:v>3.999999999998138</c:v>
              </c:pt>
              <c:pt idx="99">
                <c:v>3.999999999999435</c:v>
              </c:pt>
            </c:numLit>
          </c:yVal>
        </c:ser>
        <c:axId val="48650112"/>
        <c:axId val="48672768"/>
      </c:scatterChart>
      <c:valAx>
        <c:axId val="48672768"/>
        <c:scaling>
          <c:orientation val="minMax"/>
          <c:max val="4.1"/>
          <c:min val="0.5"/>
        </c:scaling>
        <c:delete val="0"/>
        <c:axPos val="l"/>
        <c:majorGridlines>
          <c:spPr>
            <a:ln xmlns:a="http://schemas.openxmlformats.org/drawingml/2006/main" w="9525">
              <a:solidFill>
                <a:srgbClr val="27405E"/>
              </a:solidFill>
              <a:prstDash val="solid"/>
            </a:ln>
          </c:spPr>
        </c:majorGridlines>
        <c:title>
          <c:tx>
            <c:rich>
              <a:bodyPr xmlns:a="http://schemas.openxmlformats.org/drawingml/2006/main"/>
              <a:lstStyle xmlns:a="http://schemas.openxmlformats.org/drawingml/2006/main"/>
              <a:p xmlns:a="http://schemas.openxmlformats.org/drawingml/2006/main">
                <a:r>
                  <a:rPr sz="1350" b="1">
                    <a:solidFill>
                      <a:srgbClr val="F7FAFC"/>
                    </a:solidFill>
                  </a:rPr>
                  <a:t>common input power s(t)</a:t>
                </a:r>
              </a:p>
            </c:rich>
          </c:tx>
          <c:txPr>
            <a:bodyPr xmlns:a="http://schemas.openxmlformats.org/drawingml/2006/main" anchorCtr="1"/>
            <a:lstStyle xmlns:a="http://schemas.openxmlformats.org/drawingml/2006/main"/>
            <a:p xmlns:a="http://schemas.openxmlformats.org/drawingml/2006/main">
              <a:pPr>
                <a:defRPr sz="1350" b="1">
                  <a:solidFill>
                    <a:srgbClr val="F7FAFC"/>
                  </a:solidFill>
                </a:defRPr>
              </a:pPr>
            </a:p>
          </c:txPr>
        </c:title>
        <c:numFmt formatCode="0.0"/>
        <c:majorTickMark val="none"/>
        <c:minorTickMark val="none"/>
        <c:spPr>
          <a:ln xmlns:a="http://schemas.openxmlformats.org/drawingml/2006/main" w="9525">
            <a:solidFill>
              <a:srgbClr val="9FB1C7"/>
            </a:solidFill>
            <a:prstDash val="solid"/>
          </a:ln>
        </c:spPr>
        <c:txPr>
          <a:bodyPr xmlns:a="http://schemas.openxmlformats.org/drawingml/2006/main" anchorCtr="1"/>
          <a:lstStyle xmlns:a="http://schemas.openxmlformats.org/drawingml/2006/main"/>
          <a:p xmlns:a="http://schemas.openxmlformats.org/drawingml/2006/main">
            <a:pPr>
              <a:defRPr sz="1200">
                <a:solidFill>
                  <a:srgbClr val="9FB1C7"/>
                </a:solidFill>
              </a:defRPr>
            </a:pPr>
          </a:p>
        </c:txPr>
        <c:crossAx val="48650112"/>
        <c:majorUnit val="0.5"/>
      </c:valAx>
      <c:valAx>
        <c:axId val="48650112"/>
        <c:scaling>
          <c:orientation val="minMax"/>
          <c:max val="260"/>
          <c:min val="0"/>
        </c:scaling>
        <c:delete val="0"/>
        <c:axPos val="b"/>
        <c:majorGridlines>
          <c:spPr>
            <a:ln xmlns:a="http://schemas.openxmlformats.org/drawingml/2006/main" w="9525">
              <a:solidFill>
                <a:srgbClr val="27405E"/>
              </a:solidFill>
              <a:prstDash val="solid"/>
            </a:ln>
          </c:spPr>
        </c:majorGridlines>
        <c:title>
          <c:tx>
            <c:rich>
              <a:bodyPr xmlns:a="http://schemas.openxmlformats.org/drawingml/2006/main"/>
              <a:lstStyle xmlns:a="http://schemas.openxmlformats.org/drawingml/2006/main"/>
              <a:p xmlns:a="http://schemas.openxmlformats.org/drawingml/2006/main">
                <a:r>
                  <a:rPr sz="1350" b="1">
                    <a:solidFill>
                      <a:srgbClr val="F7FAFC"/>
                    </a:solidFill>
                  </a:rPr>
                  <a:t>controller time</a:t>
                </a:r>
              </a:p>
            </c:rich>
          </c:tx>
          <c:txPr>
            <a:bodyPr xmlns:a="http://schemas.openxmlformats.org/drawingml/2006/main" anchorCtr="1"/>
            <a:lstStyle xmlns:a="http://schemas.openxmlformats.org/drawingml/2006/main"/>
            <a:p xmlns:a="http://schemas.openxmlformats.org/drawingml/2006/main">
              <a:pPr>
                <a:defRPr sz="1350" b="1">
                  <a:solidFill>
                    <a:srgbClr val="F7FAFC"/>
                  </a:solidFill>
                </a:defRPr>
              </a:pPr>
            </a:p>
          </c:txPr>
        </c:title>
        <c:numFmt formatCode="0"/>
        <c:majorTickMark val="none"/>
        <c:minorTickMark val="none"/>
        <c:spPr>
          <a:ln xmlns:a="http://schemas.openxmlformats.org/drawingml/2006/main" w="9525">
            <a:solidFill>
              <a:srgbClr val="9FB1C7"/>
            </a:solidFill>
            <a:prstDash val="solid"/>
          </a:ln>
        </c:spPr>
        <c:txPr>
          <a:bodyPr xmlns:a="http://schemas.openxmlformats.org/drawingml/2006/main" anchorCtr="1"/>
          <a:lstStyle xmlns:a="http://schemas.openxmlformats.org/drawingml/2006/main"/>
          <a:p xmlns:a="http://schemas.openxmlformats.org/drawingml/2006/main">
            <a:pPr>
              <a:defRPr sz="1200">
                <a:solidFill>
                  <a:srgbClr val="9FB1C7"/>
                </a:solidFill>
              </a:defRPr>
            </a:pPr>
          </a:p>
        </c:txPr>
        <c:crossAx val="48672768"/>
        <c:majorUnit val="50"/>
      </c:valAx>
      <c:spPr>
        <a:solidFill xmlns:a="http://schemas.openxmlformats.org/drawingml/2006/main">
          <a:srgbClr val="061325"/>
        </a:solidFill>
        <a:ln xmlns:a="http://schemas.openxmlformats.org/drawingml/2006/main" w="0">
          <a:noFill/>
          <a:prstDash val="solid"/>
        </a:ln>
      </c:spPr>
    </c:plotArea>
    <c:legend>
      <c:legendPos val="r"/>
      <c:overlay val="0"/>
      <c:txPr>
        <a:bodyPr xmlns:a="http://schemas.openxmlformats.org/drawingml/2006/main" anchorCtr="1"/>
        <a:lstStyle xmlns:a="http://schemas.openxmlformats.org/drawingml/2006/main"/>
        <a:p xmlns:a="http://schemas.openxmlformats.org/drawingml/2006/main">
          <a:pPr>
            <a:defRPr sz="1275">
              <a:solidFill>
                <a:srgbClr val="F7FAFC"/>
              </a:solidFill>
            </a:defRPr>
          </a:pPr>
        </a:p>
      </c:txPr>
    </c:legend>
    <c:plotVisOnly val="1"/>
  </c:chart>
  <c:spPr>
    <a:solidFill xmlns:a="http://schemas.openxmlformats.org/drawingml/2006/main">
      <a:srgbClr val="061325"/>
    </a:solidFill>
    <a:ln xmlns:a="http://schemas.openxmlformats.org/drawingml/2006/main" w="0">
      <a:noFill/>
      <a:prstDash val="solid"/>
    </a:ln>
  </c:spPr>
</c:chartSpace>
</file>

<file path=ppt/slides/charts/chart8.xml><?xml version="1.0" encoding="utf-8"?>
<c:chartSpace xmlns:c="http://schemas.openxmlformats.org/drawingml/2006/chart">
  <c:lang val="en-US"/>
  <c:chart>
    <c:plotArea>
      <c:scatterChart>
        <c:scatterStyle val="marker"/>
        <c:ser>
          <c:idx val="0"/>
          <c:order val="0"/>
          <c:tx>
            <c:v>root 1</c:v>
          </c:tx>
          <c:spPr>
            <a:solidFill xmlns:a="http://schemas.openxmlformats.org/drawingml/2006/main">
              <a:srgbClr val="35C7F2"/>
            </a:solidFill>
            <a:ln xmlns:a="http://schemas.openxmlformats.org/drawingml/2006/main" w="0">
              <a:noFill/>
              <a:prstDash val="solid"/>
            </a:ln>
          </c:spPr>
          <c:marker>
            <c:symbol val="circle"/>
            <c:size val="9"/>
          </c:marker>
          <c:xVal>
            <c:numLit>
              <c:formatCode>General</c:formatCode>
              <c:ptCount val="8"/>
              <c:pt idx="0">
                <c:v>0.1</c:v>
              </c:pt>
              <c:pt idx="1">
                <c:v>0.35</c:v>
              </c:pt>
              <c:pt idx="2">
                <c:v>0.6</c:v>
              </c:pt>
              <c:pt idx="3">
                <c:v>0.85</c:v>
              </c:pt>
              <c:pt idx="4">
                <c:v>1.1</c:v>
              </c:pt>
              <c:pt idx="5">
                <c:v>1.35</c:v>
              </c:pt>
              <c:pt idx="6">
                <c:v>1.6</c:v>
              </c:pt>
              <c:pt idx="7">
                <c:v>1.85</c:v>
              </c:pt>
            </c:numLit>
          </c:xVal>
          <c:yVal>
            <c:numLit>
              <c:formatCode>General</c:formatCode>
              <c:ptCount val="8"/>
              <c:pt idx="0">
                <c:v>0.9990357900353432</c:v>
              </c:pt>
              <c:pt idx="1">
                <c:v>0.9999576258513166</c:v>
              </c:pt>
              <c:pt idx="2">
                <c:v>0.9999854287496855</c:v>
              </c:pt>
              <c:pt idx="3">
                <c:v>0.9999956580024023</c:v>
              </c:pt>
              <c:pt idx="4">
                <c:v>1.0000027024036202</c:v>
              </c:pt>
              <c:pt idx="5">
                <c:v>1.000010018963993</c:v>
              </c:pt>
              <c:pt idx="6">
                <c:v>1.0000214613685556</c:v>
              </c:pt>
              <c:pt idx="7">
                <c:v>1.0000582363040482</c:v>
              </c:pt>
            </c:numLit>
          </c:yVal>
        </c:ser>
        <c:ser>
          <c:idx val="1"/>
          <c:order val="1"/>
          <c:tx>
            <c:v>root 2</c:v>
          </c:tx>
          <c:spPr>
            <a:solidFill xmlns:a="http://schemas.openxmlformats.org/drawingml/2006/main">
              <a:srgbClr val="F2A61A"/>
            </a:solidFill>
            <a:ln xmlns:a="http://schemas.openxmlformats.org/drawingml/2006/main" w="0">
              <a:noFill/>
              <a:prstDash val="solid"/>
            </a:ln>
          </c:spPr>
          <c:marker>
            <c:symbol val="circle"/>
            <c:size val="9"/>
          </c:marker>
          <c:xVal>
            <c:numLit>
              <c:formatCode>General</c:formatCode>
              <c:ptCount val="9"/>
              <c:pt idx="0">
                <c:v>1.1</c:v>
              </c:pt>
              <c:pt idx="1">
                <c:v>1.35</c:v>
              </c:pt>
              <c:pt idx="2">
                <c:v>1.6</c:v>
              </c:pt>
              <c:pt idx="3">
                <c:v>1.85</c:v>
              </c:pt>
              <c:pt idx="4">
                <c:v>2.1</c:v>
              </c:pt>
              <c:pt idx="5">
                <c:v>2.35</c:v>
              </c:pt>
              <c:pt idx="6">
                <c:v>2.6</c:v>
              </c:pt>
              <c:pt idx="7">
                <c:v>2.85</c:v>
              </c:pt>
              <c:pt idx="8">
                <c:v>5.1</c:v>
              </c:pt>
            </c:numLit>
          </c:xVal>
          <c:yVal>
            <c:numLit>
              <c:formatCode>General</c:formatCode>
              <c:ptCount val="9"/>
              <c:pt idx="0">
                <c:v>1.9999945358060884</c:v>
              </c:pt>
              <c:pt idx="1">
                <c:v>1.9999992328672458</c:v>
              </c:pt>
              <c:pt idx="2">
                <c:v>1.9999997338282007</c:v>
              </c:pt>
              <c:pt idx="3">
                <c:v>1.9999999253120249</c:v>
              </c:pt>
              <c:pt idx="4">
                <c:v>2.0000000432050684</c:v>
              </c:pt>
              <c:pt idx="5">
                <c:v>2.0000001472206357</c:v>
              </c:pt>
              <c:pt idx="6">
                <c:v>2.0000002818340055</c:v>
              </c:pt>
              <c:pt idx="7">
                <c:v>2.0000006136375874</c:v>
              </c:pt>
              <c:pt idx="8">
                <c:v>2.0000003762689187</c:v>
              </c:pt>
            </c:numLit>
          </c:yVal>
        </c:ser>
        <c:ser>
          <c:idx val="2"/>
          <c:order val="2"/>
          <c:tx>
            <c:v>root 3</c:v>
          </c:tx>
          <c:spPr>
            <a:solidFill xmlns:a="http://schemas.openxmlformats.org/drawingml/2006/main">
              <a:srgbClr val="22C7A9"/>
            </a:solidFill>
            <a:ln xmlns:a="http://schemas.openxmlformats.org/drawingml/2006/main" w="0">
              <a:noFill/>
              <a:prstDash val="solid"/>
            </a:ln>
          </c:spPr>
          <c:marker>
            <c:symbol val="circle"/>
            <c:size val="9"/>
          </c:marker>
          <c:xVal>
            <c:numLit>
              <c:formatCode>General</c:formatCode>
              <c:ptCount val="8"/>
              <c:pt idx="0">
                <c:v>2.1</c:v>
              </c:pt>
              <c:pt idx="1">
                <c:v>2.35</c:v>
              </c:pt>
              <c:pt idx="2">
                <c:v>2.6</c:v>
              </c:pt>
              <c:pt idx="3">
                <c:v>2.85</c:v>
              </c:pt>
              <c:pt idx="4">
                <c:v>3.1</c:v>
              </c:pt>
              <c:pt idx="5">
                <c:v>3.35</c:v>
              </c:pt>
              <c:pt idx="6">
                <c:v>3.6</c:v>
              </c:pt>
              <c:pt idx="7">
                <c:v>3.85</c:v>
              </c:pt>
            </c:numLit>
          </c:xVal>
          <c:yVal>
            <c:numLit>
              <c:formatCode>General</c:formatCode>
              <c:ptCount val="8"/>
              <c:pt idx="0">
                <c:v>3.000000000001804</c:v>
              </c:pt>
              <c:pt idx="1">
                <c:v>2.999999999998197</c:v>
              </c:pt>
              <c:pt idx="2">
                <c:v>3.0000000000008167</c:v>
              </c:pt>
              <c:pt idx="3">
                <c:v>3.0000000000004947</c:v>
              </c:pt>
              <c:pt idx="4">
                <c:v>3.000000000000311</c:v>
              </c:pt>
              <c:pt idx="5">
                <c:v>2.9999999999989773</c:v>
              </c:pt>
              <c:pt idx="6">
                <c:v>2.999999999998296</c:v>
              </c:pt>
              <c:pt idx="7">
                <c:v>2.99999999999883</c:v>
              </c:pt>
            </c:numLit>
          </c:yVal>
        </c:ser>
        <c:ser>
          <c:idx val="3"/>
          <c:order val="3"/>
          <c:tx>
            <c:v>root 4</c:v>
          </c:tx>
          <c:spPr>
            <a:solidFill xmlns:a="http://schemas.openxmlformats.org/drawingml/2006/main">
              <a:srgbClr val="E56AA6"/>
            </a:solidFill>
            <a:ln xmlns:a="http://schemas.openxmlformats.org/drawingml/2006/main" w="0">
              <a:noFill/>
              <a:prstDash val="solid"/>
            </a:ln>
          </c:spPr>
          <c:marker>
            <c:symbol val="circle"/>
            <c:size val="9"/>
          </c:marker>
          <c:xVal>
            <c:numLit>
              <c:formatCode>General</c:formatCode>
              <c:ptCount val="8"/>
              <c:pt idx="0">
                <c:v>3.1</c:v>
              </c:pt>
              <c:pt idx="1">
                <c:v>3.35</c:v>
              </c:pt>
              <c:pt idx="2">
                <c:v>3.6</c:v>
              </c:pt>
              <c:pt idx="3">
                <c:v>3.85</c:v>
              </c:pt>
              <c:pt idx="4">
                <c:v>4.1</c:v>
              </c:pt>
              <c:pt idx="5">
                <c:v>4.35</c:v>
              </c:pt>
              <c:pt idx="6">
                <c:v>4.6</c:v>
              </c:pt>
              <c:pt idx="7">
                <c:v>4.85</c:v>
              </c:pt>
            </c:numLit>
          </c:xVal>
          <c:yVal>
            <c:numLit>
              <c:formatCode>General</c:formatCode>
              <c:ptCount val="8"/>
              <c:pt idx="0">
                <c:v>3.999999999998482</c:v>
              </c:pt>
              <c:pt idx="1">
                <c:v>3.9999999999992744</c:v>
              </c:pt>
              <c:pt idx="2">
                <c:v>3.999999999999435</c:v>
              </c:pt>
              <c:pt idx="3">
                <c:v>3.9999999999981983</c:v>
              </c:pt>
              <c:pt idx="4">
                <c:v>4.000000000001188</c:v>
              </c:pt>
              <c:pt idx="5">
                <c:v>3.999999999999652</c:v>
              </c:pt>
              <c:pt idx="6">
                <c:v>3.999999999998156</c:v>
              </c:pt>
              <c:pt idx="7">
                <c:v>4.0000000000004405</c:v>
              </c:pt>
            </c:numLit>
          </c:yVal>
        </c:ser>
        <c:ser>
          <c:idx val="4"/>
          <c:order val="4"/>
          <c:tx>
            <c:v>lower limit</c:v>
          </c:tx>
          <c:spPr>
            <a:solidFill xmlns:a="http://schemas.openxmlformats.org/drawingml/2006/main">
              <a:srgbClr val="5C6C80"/>
            </a:solidFill>
            <a:ln xmlns:a="http://schemas.openxmlformats.org/drawingml/2006/main" w="0">
              <a:noFill/>
              <a:prstDash val="solid"/>
            </a:ln>
          </c:spPr>
          <c:marker>
            <c:symbol val="x"/>
            <c:size val="9"/>
          </c:marker>
          <c:xVal>
            <c:numLit>
              <c:formatCode>General</c:formatCode>
              <c:ptCount val="4"/>
              <c:pt idx="0">
                <c:v>0.1</c:v>
              </c:pt>
              <c:pt idx="1">
                <c:v>0.35</c:v>
              </c:pt>
              <c:pt idx="2">
                <c:v>0.6</c:v>
              </c:pt>
              <c:pt idx="3">
                <c:v>0.85</c:v>
              </c:pt>
            </c:numLit>
          </c:xVal>
          <c:yVal>
            <c:numLit>
              <c:formatCode>General</c:formatCode>
              <c:ptCount val="4"/>
              <c:pt idx="0">
                <c:v>0.05</c:v>
              </c:pt>
              <c:pt idx="1">
                <c:v>0.05</c:v>
              </c:pt>
              <c:pt idx="2">
                <c:v>0.05</c:v>
              </c:pt>
              <c:pt idx="3">
                <c:v>0.05</c:v>
              </c:pt>
            </c:numLit>
          </c:yVal>
        </c:ser>
        <c:ser>
          <c:idx val="5"/>
          <c:order val="5"/>
          <c:tx>
            <c:v>upper limit</c:v>
          </c:tx>
          <c:spPr>
            <a:solidFill xmlns:a="http://schemas.openxmlformats.org/drawingml/2006/main">
              <a:srgbClr val="F4F1E8"/>
            </a:solidFill>
            <a:ln xmlns:a="http://schemas.openxmlformats.org/drawingml/2006/main" w="0">
              <a:noFill/>
              <a:prstDash val="solid"/>
            </a:ln>
          </c:spPr>
          <c:marker>
            <c:symbol val="x"/>
            <c:size val="9"/>
          </c:marker>
          <c:xVal>
            <c:numLit>
              <c:formatCode>General</c:formatCode>
              <c:ptCount val="5"/>
              <c:pt idx="0">
                <c:v>4.1</c:v>
              </c:pt>
              <c:pt idx="1">
                <c:v>4.35</c:v>
              </c:pt>
              <c:pt idx="2">
                <c:v>4.6</c:v>
              </c:pt>
              <c:pt idx="3">
                <c:v>4.85</c:v>
              </c:pt>
              <c:pt idx="4">
                <c:v>5.1</c:v>
              </c:pt>
            </c:numLit>
          </c:xVal>
          <c:yVal>
            <c:numLit>
              <c:formatCode>General</c:formatCode>
              <c:ptCount val="5"/>
              <c:pt idx="0">
                <c:v>5.2</c:v>
              </c:pt>
              <c:pt idx="1">
                <c:v>5.2</c:v>
              </c:pt>
              <c:pt idx="2">
                <c:v>5.2</c:v>
              </c:pt>
              <c:pt idx="3">
                <c:v>5.2</c:v>
              </c:pt>
              <c:pt idx="4">
                <c:v>5.2</c:v>
              </c:pt>
            </c:numLit>
          </c:yVal>
        </c:ser>
        <c:axId val="48650112"/>
        <c:axId val="48672768"/>
      </c:scatterChart>
      <c:valAx>
        <c:axId val="48672768"/>
        <c:scaling>
          <c:orientation val="minMax"/>
          <c:max val="5.3"/>
          <c:min val="0"/>
        </c:scaling>
        <c:delete val="0"/>
        <c:axPos val="l"/>
        <c:majorGridlines>
          <c:spPr>
            <a:ln xmlns:a="http://schemas.openxmlformats.org/drawingml/2006/main" w="9525">
              <a:solidFill>
                <a:srgbClr val="27405E"/>
              </a:solidFill>
              <a:prstDash val="solid"/>
            </a:ln>
          </c:spPr>
        </c:majorGridlines>
        <c:title>
          <c:tx>
            <c:rich>
              <a:bodyPr xmlns:a="http://schemas.openxmlformats.org/drawingml/2006/main"/>
              <a:lstStyle xmlns:a="http://schemas.openxmlformats.org/drawingml/2006/main"/>
              <a:p xmlns:a="http://schemas.openxmlformats.org/drawingml/2006/main">
                <a:r>
                  <a:rPr sz="1350" b="1">
                    <a:solidFill>
                      <a:srgbClr val="F7FAFC"/>
                    </a:solidFill>
                  </a:rPr>
                  <a:t>final power</a:t>
                </a:r>
              </a:p>
            </c:rich>
          </c:tx>
          <c:txPr>
            <a:bodyPr xmlns:a="http://schemas.openxmlformats.org/drawingml/2006/main" anchorCtr="1"/>
            <a:lstStyle xmlns:a="http://schemas.openxmlformats.org/drawingml/2006/main"/>
            <a:p xmlns:a="http://schemas.openxmlformats.org/drawingml/2006/main">
              <a:pPr>
                <a:defRPr sz="1350" b="1">
                  <a:solidFill>
                    <a:srgbClr val="F7FAFC"/>
                  </a:solidFill>
                </a:defRPr>
              </a:pPr>
            </a:p>
          </c:txPr>
        </c:title>
        <c:numFmt formatCode="General"/>
        <c:majorTickMark val="none"/>
        <c:minorTickMark val="none"/>
        <c:spPr>
          <a:ln xmlns:a="http://schemas.openxmlformats.org/drawingml/2006/main" w="9525">
            <a:solidFill>
              <a:srgbClr val="9FB1C7"/>
            </a:solidFill>
            <a:prstDash val="solid"/>
          </a:ln>
        </c:spPr>
        <c:txPr>
          <a:bodyPr xmlns:a="http://schemas.openxmlformats.org/drawingml/2006/main" anchorCtr="1"/>
          <a:lstStyle xmlns:a="http://schemas.openxmlformats.org/drawingml/2006/main"/>
          <a:p xmlns:a="http://schemas.openxmlformats.org/drawingml/2006/main">
            <a:pPr>
              <a:defRPr sz="1200">
                <a:solidFill>
                  <a:srgbClr val="9FB1C7"/>
                </a:solidFill>
              </a:defRPr>
            </a:pPr>
          </a:p>
        </c:txPr>
        <c:crossAx val="48650112"/>
        <c:majorUnit val="1"/>
      </c:valAx>
      <c:valAx>
        <c:axId val="48650112"/>
        <c:scaling>
          <c:orientation val="minMax"/>
          <c:max val="4.8"/>
          <c:min val="0"/>
        </c:scaling>
        <c:delete val="0"/>
        <c:axPos val="b"/>
        <c:majorGridlines>
          <c:spPr>
            <a:ln xmlns:a="http://schemas.openxmlformats.org/drawingml/2006/main" w="9525">
              <a:solidFill>
                <a:srgbClr val="27405E"/>
              </a:solidFill>
              <a:prstDash val="solid"/>
            </a:ln>
          </c:spPr>
        </c:majorGridlines>
        <c:title>
          <c:tx>
            <c:rich>
              <a:bodyPr xmlns:a="http://schemas.openxmlformats.org/drawingml/2006/main"/>
              <a:lstStyle xmlns:a="http://schemas.openxmlformats.org/drawingml/2006/main"/>
              <a:p xmlns:a="http://schemas.openxmlformats.org/drawingml/2006/main">
                <a:r>
                  <a:rPr sz="1350" b="1">
                    <a:solidFill>
                      <a:srgbClr val="F7FAFC"/>
                    </a:solidFill>
                  </a:rPr>
                  <a:t>initial power s₀</a:t>
                </a:r>
              </a:p>
            </c:rich>
          </c:tx>
          <c:txPr>
            <a:bodyPr xmlns:a="http://schemas.openxmlformats.org/drawingml/2006/main" anchorCtr="1"/>
            <a:lstStyle xmlns:a="http://schemas.openxmlformats.org/drawingml/2006/main"/>
            <a:p xmlns:a="http://schemas.openxmlformats.org/drawingml/2006/main">
              <a:pPr>
                <a:defRPr sz="1350" b="1">
                  <a:solidFill>
                    <a:srgbClr val="F7FAFC"/>
                  </a:solidFill>
                </a:defRPr>
              </a:pPr>
            </a:p>
          </c:txPr>
        </c:title>
        <c:numFmt formatCode="General"/>
        <c:majorTickMark val="none"/>
        <c:minorTickMark val="none"/>
        <c:spPr>
          <a:ln xmlns:a="http://schemas.openxmlformats.org/drawingml/2006/main" w="9525">
            <a:solidFill>
              <a:srgbClr val="9FB1C7"/>
            </a:solidFill>
            <a:prstDash val="solid"/>
          </a:ln>
        </c:spPr>
        <c:txPr>
          <a:bodyPr xmlns:a="http://schemas.openxmlformats.org/drawingml/2006/main" anchorCtr="1"/>
          <a:lstStyle xmlns:a="http://schemas.openxmlformats.org/drawingml/2006/main"/>
          <a:p xmlns:a="http://schemas.openxmlformats.org/drawingml/2006/main">
            <a:pPr>
              <a:defRPr sz="1200">
                <a:solidFill>
                  <a:srgbClr val="9FB1C7"/>
                </a:solidFill>
              </a:defRPr>
            </a:pPr>
          </a:p>
        </c:txPr>
        <c:crossAx val="48672768"/>
        <c:majorUnit val="1"/>
      </c:valAx>
      <c:spPr>
        <a:solidFill xmlns:a="http://schemas.openxmlformats.org/drawingml/2006/main">
          <a:srgbClr val="061325"/>
        </a:solidFill>
        <a:ln xmlns:a="http://schemas.openxmlformats.org/drawingml/2006/main" w="0">
          <a:noFill/>
          <a:prstDash val="solid"/>
        </a:ln>
      </c:spPr>
    </c:plotArea>
    <c:legend>
      <c:legendPos val="b"/>
      <c:overlay val="0"/>
      <c:txPr>
        <a:bodyPr xmlns:a="http://schemas.openxmlformats.org/drawingml/2006/main" anchorCtr="1"/>
        <a:lstStyle xmlns:a="http://schemas.openxmlformats.org/drawingml/2006/main"/>
        <a:p xmlns:a="http://schemas.openxmlformats.org/drawingml/2006/main">
          <a:pPr>
            <a:defRPr sz="1200">
              <a:solidFill>
                <a:srgbClr val="F7FAFC"/>
              </a:solidFill>
            </a:defRPr>
          </a:pPr>
        </a:p>
      </c:txPr>
    </c:legend>
    <c:plotVisOnly val="1"/>
  </c:chart>
  <c:spPr>
    <a:solidFill xmlns:a="http://schemas.openxmlformats.org/drawingml/2006/main">
      <a:srgbClr val="061325"/>
    </a:solidFill>
    <a:ln xmlns:a="http://schemas.openxmlformats.org/drawingml/2006/main" w="0">
      <a:noFill/>
      <a:prstDash val="solid"/>
    </a:ln>
  </c:spPr>
</c:chartSpace>
</file>

<file path=ppt/slides/charts/chart9.xml><?xml version="1.0" encoding="utf-8"?>
<c:chartSpace xmlns:c="http://schemas.openxmlformats.org/drawingml/2006/chart">
  <c:lang val="en-US"/>
  <c:chart>
    <c:plotArea>
      <c:scatterChart>
        <c:scatterStyle val="lineMarker"/>
        <c:ser>
          <c:idx val="0"/>
          <c:order val="0"/>
          <c:tx>
            <c:v>simple roots</c:v>
          </c:tx>
          <c:spPr>
            <a:solidFill xmlns:a="http://schemas.openxmlformats.org/drawingml/2006/main">
              <a:srgbClr val="35C7F2"/>
            </a:solidFill>
            <a:ln xmlns:a="http://schemas.openxmlformats.org/drawingml/2006/main" w="38100">
              <a:solidFill>
                <a:srgbClr val="35C7F2"/>
              </a:solidFill>
              <a:prstDash val="solid"/>
            </a:ln>
          </c:spPr>
          <c:marker>
            <c:symbol val="circle"/>
            <c:size val="8"/>
          </c:marker>
          <c:xVal>
            <c:numLit>
              <c:formatCode>General</c:formatCode>
              <c:ptCount val="7"/>
              <c:pt idx="0">
                <c:v>1.5</c:v>
              </c:pt>
              <c:pt idx="1">
                <c:v>1</c:v>
              </c:pt>
              <c:pt idx="2">
                <c:v>0.5</c:v>
              </c:pt>
              <c:pt idx="3">
                <c:v>0.25</c:v>
              </c:pt>
              <c:pt idx="4">
                <c:v>0.125</c:v>
              </c:pt>
              <c:pt idx="5">
                <c:v>0.0625</c:v>
              </c:pt>
              <c:pt idx="6">
                <c:v>0.03125</c:v>
              </c:pt>
            </c:numLit>
          </c:xVal>
          <c:yVal>
            <c:numLit>
              <c:formatCode>0</c:formatCode>
              <c:ptCount val="7"/>
              <c:pt idx="0">
                <c:v>74.17</c:v>
              </c:pt>
              <c:pt idx="1">
                <c:v>69.99</c:v>
              </c:pt>
              <c:pt idx="2">
                <c:v>36.09</c:v>
              </c:pt>
              <c:pt idx="3">
                <c:v>55.730000000000004</c:v>
              </c:pt>
              <c:pt idx="4">
                <c:v>80.22</c:v>
              </c:pt>
              <c:pt idx="5">
                <c:v>148.9</c:v>
              </c:pt>
              <c:pt idx="6">
                <c:v>210.14000000000001</c:v>
              </c:pt>
            </c:numLit>
          </c:yVal>
        </c:ser>
        <c:ser>
          <c:idx val="1"/>
          <c:order val="1"/>
          <c:tx>
            <c:v>repeated root</c:v>
          </c:tx>
          <c:spPr>
            <a:solidFill xmlns:a="http://schemas.openxmlformats.org/drawingml/2006/main">
              <a:srgbClr val="E56AA6"/>
            </a:solidFill>
            <a:ln xmlns:a="http://schemas.openxmlformats.org/drawingml/2006/main" w="0">
              <a:noFill/>
              <a:prstDash val="solid"/>
            </a:ln>
          </c:spPr>
          <c:marker>
            <c:symbol val="diamond"/>
            <c:size val="11"/>
          </c:marker>
          <c:xVal>
            <c:numLit>
              <c:formatCode>General</c:formatCode>
              <c:ptCount val="2"/>
              <c:pt idx="0">
                <c:v>0</c:v>
              </c:pt>
              <c:pt idx="1">
                <c:v>0</c:v>
              </c:pt>
            </c:numLit>
          </c:xVal>
          <c:yVal>
            <c:numLit>
              <c:formatCode>0</c:formatCode>
              <c:ptCount val="2"/>
              <c:pt idx="0">
                <c:v>275.41</c:v>
              </c:pt>
              <c:pt idx="1">
                <c:v>299.21</c:v>
              </c:pt>
            </c:numLit>
          </c:yVal>
        </c:ser>
        <c:axId val="48650112"/>
        <c:axId val="48672768"/>
      </c:scatterChart>
      <c:valAx>
        <c:axId val="48672768"/>
        <c:scaling>
          <c:orientation val="minMax"/>
          <c:max val="320"/>
          <c:min val="0"/>
        </c:scaling>
        <c:delete val="0"/>
        <c:axPos val="l"/>
        <c:majorGridlines>
          <c:spPr>
            <a:ln xmlns:a="http://schemas.openxmlformats.org/drawingml/2006/main" w="9525">
              <a:solidFill>
                <a:srgbClr val="27405E"/>
              </a:solidFill>
              <a:prstDash val="solid"/>
            </a:ln>
          </c:spPr>
        </c:majorGridlines>
        <c:title>
          <c:tx>
            <c:rich>
              <a:bodyPr xmlns:a="http://schemas.openxmlformats.org/drawingml/2006/main"/>
              <a:lstStyle xmlns:a="http://schemas.openxmlformats.org/drawingml/2006/main"/>
              <a:p xmlns:a="http://schemas.openxmlformats.org/drawingml/2006/main">
                <a:r>
                  <a:rPr sz="1350" b="1">
                    <a:solidFill>
                      <a:srgbClr val="F7FAFC"/>
                    </a:solidFill>
                  </a:rPr>
                  <a:t>settling time to |e| &lt; 10⁻⁴</a:t>
                </a:r>
              </a:p>
            </c:rich>
          </c:tx>
          <c:txPr>
            <a:bodyPr xmlns:a="http://schemas.openxmlformats.org/drawingml/2006/main" anchorCtr="1"/>
            <a:lstStyle xmlns:a="http://schemas.openxmlformats.org/drawingml/2006/main"/>
            <a:p xmlns:a="http://schemas.openxmlformats.org/drawingml/2006/main">
              <a:pPr>
                <a:defRPr sz="1350" b="1">
                  <a:solidFill>
                    <a:srgbClr val="F7FAFC"/>
                  </a:solidFill>
                </a:defRPr>
              </a:pPr>
            </a:p>
          </c:txPr>
        </c:title>
        <c:numFmt formatCode="0"/>
        <c:majorTickMark val="none"/>
        <c:minorTickMark val="none"/>
        <c:spPr>
          <a:ln xmlns:a="http://schemas.openxmlformats.org/drawingml/2006/main" w="9525">
            <a:solidFill>
              <a:srgbClr val="9FB1C7"/>
            </a:solidFill>
            <a:prstDash val="solid"/>
          </a:ln>
        </c:spPr>
        <c:txPr>
          <a:bodyPr xmlns:a="http://schemas.openxmlformats.org/drawingml/2006/main" anchorCtr="1"/>
          <a:lstStyle xmlns:a="http://schemas.openxmlformats.org/drawingml/2006/main"/>
          <a:p xmlns:a="http://schemas.openxmlformats.org/drawingml/2006/main">
            <a:pPr>
              <a:defRPr sz="1200">
                <a:solidFill>
                  <a:srgbClr val="9FB1C7"/>
                </a:solidFill>
              </a:defRPr>
            </a:pPr>
          </a:p>
        </c:txPr>
        <c:crossAx val="48650112"/>
        <c:majorUnit val="50"/>
      </c:valAx>
      <c:valAx>
        <c:axId val="48650112"/>
        <c:scaling>
          <c:orientation val="minMax"/>
          <c:max val="1.55"/>
          <c:min val="0"/>
        </c:scaling>
        <c:delete val="0"/>
        <c:axPos val="b"/>
        <c:majorGridlines>
          <c:spPr>
            <a:ln xmlns:a="http://schemas.openxmlformats.org/drawingml/2006/main" w="9525">
              <a:solidFill>
                <a:srgbClr val="27405E"/>
              </a:solidFill>
              <a:prstDash val="solid"/>
            </a:ln>
          </c:spPr>
        </c:majorGridlines>
        <c:title>
          <c:tx>
            <c:rich>
              <a:bodyPr xmlns:a="http://schemas.openxmlformats.org/drawingml/2006/main"/>
              <a:lstStyle xmlns:a="http://schemas.openxmlformats.org/drawingml/2006/main"/>
              <a:p xmlns:a="http://schemas.openxmlformats.org/drawingml/2006/main">
                <a:r>
                  <a:rPr sz="1350" b="1">
                    <a:solidFill>
                      <a:srgbClr val="F7FAFC"/>
                    </a:solidFill>
                  </a:rPr>
                  <a:t>root separation</a:t>
                </a:r>
              </a:p>
            </c:rich>
          </c:tx>
          <c:txPr>
            <a:bodyPr xmlns:a="http://schemas.openxmlformats.org/drawingml/2006/main" anchorCtr="1"/>
            <a:lstStyle xmlns:a="http://schemas.openxmlformats.org/drawingml/2006/main"/>
            <a:p xmlns:a="http://schemas.openxmlformats.org/drawingml/2006/main">
              <a:pPr>
                <a:defRPr sz="1350" b="1">
                  <a:solidFill>
                    <a:srgbClr val="F7FAFC"/>
                  </a:solidFill>
                </a:defRPr>
              </a:pPr>
            </a:p>
          </c:txPr>
        </c:title>
        <c:numFmt formatCode="0.00"/>
        <c:majorTickMark val="none"/>
        <c:minorTickMark val="none"/>
        <c:spPr>
          <a:ln xmlns:a="http://schemas.openxmlformats.org/drawingml/2006/main" w="9525">
            <a:solidFill>
              <a:srgbClr val="9FB1C7"/>
            </a:solidFill>
            <a:prstDash val="solid"/>
          </a:ln>
        </c:spPr>
        <c:txPr>
          <a:bodyPr xmlns:a="http://schemas.openxmlformats.org/drawingml/2006/main" anchorCtr="1"/>
          <a:lstStyle xmlns:a="http://schemas.openxmlformats.org/drawingml/2006/main"/>
          <a:p xmlns:a="http://schemas.openxmlformats.org/drawingml/2006/main">
            <a:pPr>
              <a:defRPr sz="1200">
                <a:solidFill>
                  <a:srgbClr val="9FB1C7"/>
                </a:solidFill>
              </a:defRPr>
            </a:pPr>
          </a:p>
        </c:txPr>
        <c:crossAx val="48672768"/>
        <c:majorUnit val="0.25"/>
      </c:valAx>
      <c:spPr>
        <a:solidFill xmlns:a="http://schemas.openxmlformats.org/drawingml/2006/main">
          <a:srgbClr val="061325"/>
        </a:solidFill>
        <a:ln xmlns:a="http://schemas.openxmlformats.org/drawingml/2006/main" w="0">
          <a:noFill/>
          <a:prstDash val="solid"/>
        </a:ln>
      </c:spPr>
    </c:plotArea>
    <c:legend>
      <c:legendPos val="b"/>
      <c:overlay val="0"/>
      <c:txPr>
        <a:bodyPr xmlns:a="http://schemas.openxmlformats.org/drawingml/2006/main" anchorCtr="1"/>
        <a:lstStyle xmlns:a="http://schemas.openxmlformats.org/drawingml/2006/main"/>
        <a:p xmlns:a="http://schemas.openxmlformats.org/drawingml/2006/main">
          <a:pPr>
            <a:defRPr sz="1200">
              <a:solidFill>
                <a:srgbClr val="F7FAFC"/>
              </a:solidFill>
            </a:defRPr>
          </a:pPr>
        </a:p>
      </c:txPr>
    </c:legend>
    <c:plotVisOnly val="1"/>
  </c:chart>
  <c:spPr>
    <a:solidFill xmlns:a="http://schemas.openxmlformats.org/drawingml/2006/main">
      <a:srgbClr val="061325"/>
    </a:solidFill>
    <a:ln xmlns:a="http://schemas.openxmlformats.org/drawingml/2006/main" w="0">
      <a:noFill/>
      <a:prstDash val="solid"/>
    </a:ln>
  </c:spPr>
</c:chartSpace>
</file>

<file path=ppt/slides/slide1.xml><?xml version="1.0" encoding="utf-8"?>
<p:sld xmlns:p="http://schemas.openxmlformats.org/presentationml/2006/main">
  <p:cSld>
    <p:bg>
      <p:bgPr>
        <a:solidFill xmlns:a="http://schemas.openxmlformats.org/drawingml/2006/main">
          <a:srgbClr val="061325"/>
        </a:solidFill>
      </p:bgPr>
    </p:bg>
    <p:spTree>
      <p:nvGrpSpPr>
        <p:cNvPr id="1" name=""/>
        <p:cNvGrpSpPr/>
        <p:nvPr/>
      </p:nvGrpSpPr>
      <p:grpSpPr>
        <a:xfrm xmlns:a="http://schemas.openxmlformats.org/drawingml/2006/main"/>
      </p:grpSpPr>
      <p:sp>
        <p:nvSpPr>
          <p:cNvPr id="7" name="slide-number-1">
            <a:extLst xmlns:a="http://schemas.openxmlformats.org/drawingml/2006/main">
              <a:ext uri="{FF2B5EF4-FFF2-40B4-BE49-F238E27FC236}">
                <a16:creationId xmlns:a16="http://schemas.microsoft.com/office/drawing/2014/main" id="{D540F310-FDFA-4B7C-A85E-9934ED889A5C}"/>
              </a:ext>
            </a:extLst>
          </p:cNvPr>
          <p:cNvSpPr>
            <a:spLocks xmlns:a="http://schemas.openxmlformats.org/drawingml/2006/main" noGrp="1"/>
          </p:cNvSpPr>
          <p:nvPr/>
        </p:nvSpPr>
        <p:spPr>
          <a:xfrm xmlns:a="http://schemas.openxmlformats.org/drawingml/2006/main">
            <a:off x="11334750" y="6324600"/>
            <a:ext cx="400050" cy="2095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r">
              <a:defRPr sz="1200" b="0" i="0">
                <a:solidFill>
                  <a:srgbClr val="9FB1C7"/>
                </a:solidFill>
                <a:latin typeface="Aptos"/>
                <a:ea typeface="Aptos"/>
                <a:cs typeface="Aptos"/>
              </a:defRPr>
            </a:pPr>
            <a:r>
              <a:rPr sz="1200" b="0" i="0">
                <a:solidFill>
                  <a:srgbClr val="9FB1C7"/>
                </a:solidFill>
                <a:latin typeface="Aptos"/>
                <a:ea typeface="Aptos"/>
                <a:cs typeface="Aptos"/>
              </a:rPr>
              <a:t>01</a:t>
            </a:r>
          </a:p>
        </p:txBody>
      </p:sp>
      <p:pic>
        <p:nvPicPr>
          <p:cNvPr id="8" name=""/>
          <p:cNvPicPr>
            <a:picLocks xmlns:a="http://schemas.openxmlformats.org/drawingml/2006/main" noChangeAspect="1"/>
          </p:cNvPicPr>
          <p:nvPr/>
        </p:nvPicPr>
        <p:blipFill>
          <a:blip xmlns:r="http://schemas.openxmlformats.org/officeDocument/2006/relationships" xmlns:a="http://schemas.openxmlformats.org/drawingml/2006/main" r:embed="R3cc504ffa9a74824"/>
          <a:srcRect xmlns:a="http://schemas.openxmlformats.org/drawingml/2006/main" l="0" t="27" r="0" b="27"/>
          <a:stretch xmlns:a="http://schemas.openxmlformats.org/drawingml/2006/main">
            <a:fillRect l="0" t="0" r="0" b="0"/>
          </a:stretch>
        </p:blipFill>
        <p:spPr>
          <a:xfrm xmlns:a="http://schemas.openxmlformats.org/drawingml/2006/main">
            <a:off x="0" y="0"/>
            <a:ext cx="12192000" cy="6858000"/>
          </a:xfrm>
          <a:prstGeom xmlns:a="http://schemas.openxmlformats.org/drawingml/2006/main" prst="rect">
            <a:avLst/>
          </a:prstGeom>
        </p:spPr>
      </p:pic>
      <p:sp>
        <p:nvSpPr>
          <p:cNvPr id="3" name="deck-title">
            <a:extLst xmlns:a="http://schemas.openxmlformats.org/drawingml/2006/main">
              <a:ext uri="{FF2B5EF4-FFF2-40B4-BE49-F238E27FC236}">
                <a16:creationId xmlns:a16="http://schemas.microsoft.com/office/drawing/2014/main" id="{F8340F53-59CB-442D-912A-C97BC6FA5322}"/>
              </a:ext>
            </a:extLst>
          </p:cNvPr>
          <p:cNvSpPr>
            <a:spLocks xmlns:a="http://schemas.openxmlformats.org/drawingml/2006/main" noGrp="1"/>
          </p:cNvSpPr>
          <p:nvPr/>
        </p:nvSpPr>
        <p:spPr>
          <a:xfrm xmlns:a="http://schemas.openxmlformats.org/drawingml/2006/main">
            <a:off x="685800" y="514350"/>
            <a:ext cx="6858000" cy="14859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lnSpc>
                <a:spcPct val="90000"/>
              </a:lnSpc>
              <a:buNone/>
              <a:defRPr sz="4350" b="1" i="0">
                <a:solidFill>
                  <a:srgbClr val="F7FAFC"/>
                </a:solidFill>
                <a:latin typeface="Aptos"/>
                <a:ea typeface="Aptos"/>
                <a:cs typeface="Aptos"/>
              </a:defRPr>
            </a:pPr>
            <a:r>
              <a:rPr sz="4350" b="1" i="0">
                <a:solidFill>
                  <a:srgbClr val="F7FAFC"/>
                </a:solidFill>
                <a:latin typeface="Aptos"/>
                <a:ea typeface="Aptos"/>
                <a:cs typeface="Aptos"/>
              </a:rPr>
              <a:t>Nonlinear Computing with</a:t>
            </a:r>
          </a:p>
          <a:p xmlns:a="http://schemas.openxmlformats.org/drawingml/2006/main">
            <a:pPr algn="l">
              <a:lnSpc>
                <a:spcPct val="90000"/>
              </a:lnSpc>
              <a:buNone/>
              <a:defRPr sz="4350" b="1" i="0">
                <a:solidFill>
                  <a:srgbClr val="F7FAFC"/>
                </a:solidFill>
                <a:latin typeface="Aptos"/>
                <a:ea typeface="Aptos"/>
                <a:cs typeface="Aptos"/>
              </a:defRPr>
            </a:pPr>
            <a:r>
              <a:rPr sz="4350" b="1" i="0">
                <a:solidFill>
                  <a:srgbClr val="F7FAFC"/>
                </a:solidFill>
                <a:latin typeface="Aptos"/>
                <a:ea typeface="Aptos"/>
                <a:cs typeface="Aptos"/>
              </a:rPr>
              <a:t>Optical Twinning Trees</a:t>
            </a:r>
          </a:p>
        </p:txBody>
      </p:sp>
      <p:sp>
        <p:nvSpPr>
          <p:cNvPr id="4" name="">
            <a:extLst xmlns:a="http://schemas.openxmlformats.org/drawingml/2006/main">
              <a:ext uri="{FF2B5EF4-FFF2-40B4-BE49-F238E27FC236}">
                <a16:creationId xmlns:a16="http://schemas.microsoft.com/office/drawing/2014/main" id="{607A0F72-71E1-4310-BFEE-A5AF376D59D2}"/>
              </a:ext>
            </a:extLst>
          </p:cNvPr>
          <p:cNvSpPr>
            <a:spLocks xmlns:a="http://schemas.openxmlformats.org/drawingml/2006/main" noGrp="1"/>
          </p:cNvSpPr>
          <p:nvPr/>
        </p:nvSpPr>
        <p:spPr>
          <a:xfrm xmlns:a="http://schemas.openxmlformats.org/drawingml/2006/main">
            <a:off x="704850" y="2171700"/>
            <a:ext cx="781050" cy="57150"/>
          </a:xfrm>
          <a:prstGeom xmlns:a="http://schemas.openxmlformats.org/drawingml/2006/main" prst="rect">
            <a:avLst/>
          </a:prstGeom>
          <a:solidFill xmlns:a="http://schemas.openxmlformats.org/drawingml/2006/main">
            <a:srgbClr val="F2A61A"/>
          </a:solidFill>
          <a:ln xmlns:a="http://schemas.openxmlformats.org/drawingml/2006/main" w="0">
            <a:noFill/>
            <a:prstDash val="solid"/>
          </a:ln>
        </p:spPr>
      </p:sp>
      <p:sp>
        <p:nvSpPr>
          <p:cNvPr id="5" name="">
            <a:extLst xmlns:a="http://schemas.openxmlformats.org/drawingml/2006/main">
              <a:ext uri="{FF2B5EF4-FFF2-40B4-BE49-F238E27FC236}">
                <a16:creationId xmlns:a16="http://schemas.microsoft.com/office/drawing/2014/main" id="{971E8FBB-E4B2-4147-88EF-34ADEB5DC97E}"/>
              </a:ext>
            </a:extLst>
          </p:cNvPr>
          <p:cNvSpPr>
            <a:spLocks xmlns:a="http://schemas.openxmlformats.org/drawingml/2006/main" noGrp="1"/>
          </p:cNvSpPr>
          <p:nvPr/>
        </p:nvSpPr>
        <p:spPr>
          <a:xfrm xmlns:a="http://schemas.openxmlformats.org/drawingml/2006/main">
            <a:off x="704850" y="5581650"/>
            <a:ext cx="6858000" cy="3238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1650" b="1" i="0">
                <a:solidFill>
                  <a:srgbClr val="F7FAFC"/>
                </a:solidFill>
                <a:latin typeface="Aptos"/>
                <a:ea typeface="Aptos"/>
                <a:cs typeface="Aptos"/>
              </a:defRPr>
            </a:pPr>
            <a:r>
              <a:rPr sz="1650" b="1" i="0">
                <a:solidFill>
                  <a:srgbClr val="F7FAFC"/>
                </a:solidFill>
                <a:latin typeface="Aptos"/>
                <a:ea typeface="Aptos"/>
                <a:cs typeface="Aptos"/>
              </a:rPr>
              <a:t>Denys I. Bondar  ·  Gerard McCaul  ·  with Eigen</a:t>
            </a:r>
          </a:p>
        </p:txBody>
      </p:sp>
      <p:sp>
        <p:nvSpPr>
          <p:cNvPr id="6" name="">
            <a:extLst xmlns:a="http://schemas.openxmlformats.org/drawingml/2006/main">
              <a:ext uri="{FF2B5EF4-FFF2-40B4-BE49-F238E27FC236}">
                <a16:creationId xmlns:a16="http://schemas.microsoft.com/office/drawing/2014/main" id="{BA3FED19-598E-41E9-AC30-4E6DC103C6BA}"/>
              </a:ext>
            </a:extLst>
          </p:cNvPr>
          <p:cNvSpPr>
            <a:spLocks xmlns:a="http://schemas.openxmlformats.org/drawingml/2006/main" noGrp="1"/>
          </p:cNvSpPr>
          <p:nvPr/>
        </p:nvSpPr>
        <p:spPr>
          <a:xfrm xmlns:a="http://schemas.openxmlformats.org/drawingml/2006/main">
            <a:off x="704850" y="5962650"/>
            <a:ext cx="4953000" cy="2476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1350" b="0" i="0">
                <a:solidFill>
                  <a:srgbClr val="9FB1C7"/>
                </a:solidFill>
                <a:latin typeface="Aptos"/>
                <a:ea typeface="Aptos"/>
                <a:cs typeface="Aptos"/>
              </a:defRPr>
            </a:pPr>
            <a:r>
              <a:rPr sz="1350" b="0" i="0">
                <a:solidFill>
                  <a:srgbClr val="9FB1C7"/>
                </a:solidFill>
                <a:latin typeface="Aptos"/>
                <a:ea typeface="Aptos"/>
                <a:cs typeface="Aptos"/>
              </a:rPr>
              <a:t>Tulane University  ·  EigenEngine</a:t>
            </a:r>
          </a:p>
        </p:txBody>
      </p:sp>
    </p:spTree>
    <p:extLst>
      <p:ext uri="{BB962C8B-B14F-4D97-AF65-F5344CB8AC3E}">
        <p14:creationId xmlns:p14="http://schemas.microsoft.com/office/powerpoint/2010/main" val="1365210931"/>
      </p:ext>
    </p:extLst>
  </p:cSld>
</p:sld>
</file>

<file path=ppt/slides/slide10.xml><?xml version="1.0" encoding="utf-8"?>
<p:sld xmlns:p="http://schemas.openxmlformats.org/presentationml/2006/main">
  <p:cSld>
    <p:bg>
      <p:bgPr>
        <a:solidFill xmlns:a="http://schemas.openxmlformats.org/drawingml/2006/main">
          <a:srgbClr val="061325"/>
        </a:solidFill>
      </p:bgPr>
    </p:bg>
    <p:spTree>
      <p:nvGrpSpPr>
        <p:cNvPr id="1" name=""/>
        <p:cNvGrpSpPr/>
        <p:nvPr/>
      </p:nvGrpSpPr>
      <p:grpSpPr>
        <a:xfrm xmlns:a="http://schemas.openxmlformats.org/drawingml/2006/main"/>
      </p:grpSpPr>
      <p:sp>
        <p:nvSpPr>
          <p:cNvPr id="9" name="slide-number-10">
            <a:extLst xmlns:a="http://schemas.openxmlformats.org/drawingml/2006/main">
              <a:ext uri="{FF2B5EF4-FFF2-40B4-BE49-F238E27FC236}">
                <a16:creationId xmlns:a16="http://schemas.microsoft.com/office/drawing/2014/main" id="{EC263E84-CE9F-4F40-AED3-8AD419637CF8}"/>
              </a:ext>
            </a:extLst>
          </p:cNvPr>
          <p:cNvSpPr>
            <a:spLocks xmlns:a="http://schemas.openxmlformats.org/drawingml/2006/main" noGrp="1"/>
          </p:cNvSpPr>
          <p:nvPr/>
        </p:nvSpPr>
        <p:spPr>
          <a:xfrm xmlns:a="http://schemas.openxmlformats.org/drawingml/2006/main">
            <a:off x="11334750" y="6324600"/>
            <a:ext cx="400050" cy="2095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r">
              <a:defRPr sz="1200" b="0" i="0">
                <a:solidFill>
                  <a:srgbClr val="9FB1C7"/>
                </a:solidFill>
                <a:latin typeface="Aptos"/>
                <a:ea typeface="Aptos"/>
                <a:cs typeface="Aptos"/>
              </a:defRPr>
            </a:pPr>
            <a:r>
              <a:rPr sz="1200" b="0" i="0">
                <a:solidFill>
                  <a:srgbClr val="9FB1C7"/>
                </a:solidFill>
                <a:latin typeface="Aptos"/>
                <a:ea typeface="Aptos"/>
                <a:cs typeface="Aptos"/>
              </a:rPr>
              <a:t>10</a:t>
            </a:r>
          </a:p>
        </p:txBody>
      </p:sp>
      <p:pic>
        <p:nvPicPr>
          <p:cNvPr id="10" name=""/>
          <p:cNvPicPr>
            <a:picLocks xmlns:a="http://schemas.openxmlformats.org/drawingml/2006/main" noChangeAspect="1"/>
          </p:cNvPicPr>
          <p:nvPr/>
        </p:nvPicPr>
        <p:blipFill>
          <a:blip xmlns:r="http://schemas.openxmlformats.org/officeDocument/2006/relationships" xmlns:a="http://schemas.openxmlformats.org/drawingml/2006/main" r:embed="R7e5f0662fe244250"/>
          <a:srcRect xmlns:a="http://schemas.openxmlformats.org/drawingml/2006/main" l="0" t="27" r="0" b="27"/>
          <a:stretch xmlns:a="http://schemas.openxmlformats.org/drawingml/2006/main">
            <a:fillRect l="0" t="0" r="0" b="0"/>
          </a:stretch>
        </p:blipFill>
        <p:spPr>
          <a:xfrm xmlns:a="http://schemas.openxmlformats.org/drawingml/2006/main">
            <a:off x="0" y="0"/>
            <a:ext cx="12192000" cy="6858000"/>
          </a:xfrm>
          <a:prstGeom xmlns:a="http://schemas.openxmlformats.org/drawingml/2006/main" prst="rect">
            <a:avLst/>
          </a:prstGeom>
        </p:spPr>
      </p:pic>
      <p:sp>
        <p:nvSpPr>
          <p:cNvPr id="3" name="">
            <a:extLst xmlns:a="http://schemas.openxmlformats.org/drawingml/2006/main">
              <a:ext uri="{FF2B5EF4-FFF2-40B4-BE49-F238E27FC236}">
                <a16:creationId xmlns:a16="http://schemas.microsoft.com/office/drawing/2014/main" id="{7A28AA8C-E74B-4C9A-837A-51381BCCA2A3}"/>
              </a:ext>
            </a:extLst>
          </p:cNvPr>
          <p:cNvSpPr>
            <a:spLocks xmlns:a="http://schemas.openxmlformats.org/drawingml/2006/main" noGrp="1"/>
          </p:cNvSpPr>
          <p:nvPr/>
        </p:nvSpPr>
        <p:spPr>
          <a:xfrm xmlns:a="http://schemas.openxmlformats.org/drawingml/2006/main">
            <a:off x="571500" y="457200"/>
            <a:ext cx="5905500" cy="10668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lnSpc>
                <a:spcPct val="93000"/>
              </a:lnSpc>
              <a:buNone/>
              <a:defRPr sz="3225" b="1" i="0">
                <a:solidFill>
                  <a:srgbClr val="F7FAFC"/>
                </a:solidFill>
                <a:latin typeface="Aptos"/>
                <a:ea typeface="Aptos"/>
                <a:cs typeface="Aptos"/>
              </a:defRPr>
            </a:pPr>
            <a:r>
              <a:rPr sz="3225" b="1" i="0">
                <a:solidFill>
                  <a:srgbClr val="F7FAFC"/>
                </a:solidFill>
                <a:latin typeface="Aptos"/>
                <a:ea typeface="Aptos"/>
                <a:cs typeface="Aptos"/>
              </a:rPr>
              <a:t>A quadratic knows</a:t>
            </a:r>
          </a:p>
          <a:p xmlns:a="http://schemas.openxmlformats.org/drawingml/2006/main">
            <a:pPr algn="l">
              <a:lnSpc>
                <a:spcPct val="93000"/>
              </a:lnSpc>
              <a:buNone/>
              <a:defRPr sz="3225" b="1" i="0">
                <a:solidFill>
                  <a:srgbClr val="F7FAFC"/>
                </a:solidFill>
                <a:latin typeface="Aptos"/>
                <a:ea typeface="Aptos"/>
                <a:cs typeface="Aptos"/>
              </a:defRPr>
            </a:pPr>
            <a:r>
              <a:rPr sz="3225" b="1" i="0">
                <a:solidFill>
                  <a:srgbClr val="F7FAFC"/>
                </a:solidFill>
                <a:latin typeface="Aptos"/>
                <a:ea typeface="Aptos"/>
                <a:cs typeface="Aptos"/>
              </a:rPr>
              <a:t>only two places to stop.</a:t>
            </a:r>
          </a:p>
        </p:txBody>
      </p:sp>
      <p:sp>
        <p:nvSpPr>
          <p:cNvPr id="4" name="">
            <a:extLst xmlns:a="http://schemas.openxmlformats.org/drawingml/2006/main">
              <a:ext uri="{FF2B5EF4-FFF2-40B4-BE49-F238E27FC236}">
                <a16:creationId xmlns:a16="http://schemas.microsoft.com/office/drawing/2014/main" id="{DE1BFF45-B099-43F1-BB59-95283AC7DCDA}"/>
              </a:ext>
            </a:extLst>
          </p:cNvPr>
          <p:cNvSpPr>
            <a:spLocks xmlns:a="http://schemas.openxmlformats.org/drawingml/2006/main" noGrp="1"/>
          </p:cNvSpPr>
          <p:nvPr/>
        </p:nvSpPr>
        <p:spPr>
          <a:xfrm xmlns:a="http://schemas.openxmlformats.org/drawingml/2006/main">
            <a:off x="571500" y="1752600"/>
            <a:ext cx="4000500" cy="819150"/>
          </a:xfrm>
          <a:prstGeom xmlns:a="http://schemas.openxmlformats.org/drawingml/2006/main" prst="roundRect">
            <a:avLst>
              <a:gd name="adj" fmla="val 13953"/>
            </a:avLst>
          </a:prstGeom>
          <a:solidFill xmlns:a="http://schemas.openxmlformats.org/drawingml/2006/main">
            <a:srgbClr val="07101D">
              <a:alpha val="92157"/>
            </a:srgbClr>
          </a:solidFill>
          <a:ln xmlns:a="http://schemas.openxmlformats.org/drawingml/2006/main" w="9525">
            <a:solidFill>
              <a:srgbClr val="284663"/>
            </a:solidFill>
            <a:prstDash val="solid"/>
          </a:ln>
        </p:spPr>
      </p:sp>
      <p:sp>
        <p:nvSpPr>
          <p:cNvPr id="5" name="">
            <a:extLst xmlns:a="http://schemas.openxmlformats.org/drawingml/2006/main">
              <a:ext uri="{FF2B5EF4-FFF2-40B4-BE49-F238E27FC236}">
                <a16:creationId xmlns:a16="http://schemas.microsoft.com/office/drawing/2014/main" id="{49D3CEF4-3F3C-4DE2-83C6-9F2CF60BF312}"/>
              </a:ext>
            </a:extLst>
          </p:cNvPr>
          <p:cNvSpPr>
            <a:spLocks xmlns:a="http://schemas.openxmlformats.org/drawingml/2006/main" noGrp="1"/>
          </p:cNvSpPr>
          <p:nvPr/>
        </p:nvSpPr>
        <p:spPr>
          <a:xfrm xmlns:a="http://schemas.openxmlformats.org/drawingml/2006/main">
            <a:off x="781050" y="1885950"/>
            <a:ext cx="3581400" cy="4000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ctr">
              <a:defRPr sz="2100" b="1" i="0">
                <a:solidFill>
                  <a:srgbClr val="F2A61A"/>
                </a:solidFill>
                <a:latin typeface="Cambria Math"/>
                <a:ea typeface="Cambria Math"/>
                <a:cs typeface="Cambria Math"/>
              </a:defRPr>
            </a:pPr>
            <a:r>
              <a:rPr sz="2100" b="1" i="0">
                <a:solidFill>
                  <a:srgbClr val="F2A61A"/>
                </a:solidFill>
                <a:latin typeface="Cambria Math"/>
                <a:ea typeface="Cambria Math"/>
                <a:cs typeface="Cambria Math"/>
              </a:rPr>
              <a:t>e_q(s) ∝ (s−5)(s−15)</a:t>
            </a:r>
          </a:p>
        </p:txBody>
      </p:sp>
      <p:sp>
        <p:nvSpPr>
          <p:cNvPr id="6" name="">
            <a:extLst xmlns:a="http://schemas.openxmlformats.org/drawingml/2006/main">
              <a:ext uri="{FF2B5EF4-FFF2-40B4-BE49-F238E27FC236}">
                <a16:creationId xmlns:a16="http://schemas.microsoft.com/office/drawing/2014/main" id="{E0E96C97-4E15-4370-B24E-7B34CBCA7A8A}"/>
              </a:ext>
            </a:extLst>
          </p:cNvPr>
          <p:cNvSpPr>
            <a:spLocks xmlns:a="http://schemas.openxmlformats.org/drawingml/2006/main" noGrp="1"/>
          </p:cNvSpPr>
          <p:nvPr/>
        </p:nvSpPr>
        <p:spPr>
          <a:xfrm xmlns:a="http://schemas.openxmlformats.org/drawingml/2006/main">
            <a:off x="857250" y="2266950"/>
            <a:ext cx="3429000" cy="2286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ctr">
              <a:defRPr sz="1275" b="0" i="0">
                <a:solidFill>
                  <a:srgbClr val="9FB1C7"/>
                </a:solidFill>
                <a:latin typeface="Aptos"/>
                <a:ea typeface="Aptos"/>
                <a:cs typeface="Aptos"/>
              </a:defRPr>
            </a:pPr>
            <a:r>
              <a:rPr sz="1275" b="0" i="0">
                <a:solidFill>
                  <a:srgbClr val="9FB1C7"/>
                </a:solidFill>
                <a:latin typeface="Aptos"/>
                <a:ea typeface="Aptos"/>
                <a:cs typeface="Aptos"/>
              </a:rPr>
              <a:t>one measured residual · two physical zeros</a:t>
            </a:r>
          </a:p>
        </p:txBody>
      </p:sp>
      <p:sp>
        <p:nvSpPr>
          <p:cNvPr id="7" name="">
            <a:extLst xmlns:a="http://schemas.openxmlformats.org/drawingml/2006/main">
              <a:ext uri="{FF2B5EF4-FFF2-40B4-BE49-F238E27FC236}">
                <a16:creationId xmlns:a16="http://schemas.microsoft.com/office/drawing/2014/main" id="{CE115C92-6AA5-4CDF-AB24-AE96EB5828B0}"/>
              </a:ext>
            </a:extLst>
          </p:cNvPr>
          <p:cNvSpPr>
            <a:spLocks xmlns:a="http://schemas.openxmlformats.org/drawingml/2006/main" noGrp="1"/>
          </p:cNvSpPr>
          <p:nvPr/>
        </p:nvSpPr>
        <p:spPr>
          <a:xfrm xmlns:a="http://schemas.openxmlformats.org/drawingml/2006/main">
            <a:off x="571500" y="5562600"/>
            <a:ext cx="781050" cy="47625"/>
          </a:xfrm>
          <a:prstGeom xmlns:a="http://schemas.openxmlformats.org/drawingml/2006/main" prst="rect">
            <a:avLst/>
          </a:prstGeom>
          <a:solidFill xmlns:a="http://schemas.openxmlformats.org/drawingml/2006/main">
            <a:srgbClr val="F2A61A"/>
          </a:solidFill>
          <a:ln xmlns:a="http://schemas.openxmlformats.org/drawingml/2006/main" w="0">
            <a:noFill/>
            <a:prstDash val="solid"/>
          </a:ln>
        </p:spPr>
      </p:sp>
      <p:sp>
        <p:nvSpPr>
          <p:cNvPr id="8" name="">
            <a:extLst xmlns:a="http://schemas.openxmlformats.org/drawingml/2006/main">
              <a:ext uri="{FF2B5EF4-FFF2-40B4-BE49-F238E27FC236}">
                <a16:creationId xmlns:a16="http://schemas.microsoft.com/office/drawing/2014/main" id="{5CF2BD1C-6CE1-4713-BF3A-34B52BD8F7B9}"/>
              </a:ext>
            </a:extLst>
          </p:cNvPr>
          <p:cNvSpPr>
            <a:spLocks xmlns:a="http://schemas.openxmlformats.org/drawingml/2006/main" noGrp="1"/>
          </p:cNvSpPr>
          <p:nvPr/>
        </p:nvSpPr>
        <p:spPr>
          <a:xfrm xmlns:a="http://schemas.openxmlformats.org/drawingml/2006/main">
            <a:off x="571500" y="5734050"/>
            <a:ext cx="5905500" cy="4572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2250" b="1" i="0">
                <a:solidFill>
                  <a:srgbClr val="F4F1E8"/>
                </a:solidFill>
                <a:latin typeface="Aptos"/>
                <a:ea typeface="Aptos"/>
                <a:cs typeface="Aptos"/>
              </a:defRPr>
            </a:pPr>
            <a:r>
              <a:rPr sz="2250" b="1" i="0">
                <a:solidFill>
                  <a:srgbClr val="F4F1E8"/>
                </a:solidFill>
                <a:latin typeface="Aptos"/>
                <a:ea typeface="Aptos"/>
                <a:cs typeface="Aptos"/>
              </a:rPr>
              <a:t>Can a root condition become a component?</a:t>
            </a:r>
          </a:p>
        </p:txBody>
      </p:sp>
    </p:spTree>
    <p:extLst>
      <p:ext uri="{BB962C8B-B14F-4D97-AF65-F5344CB8AC3E}">
        <p14:creationId xmlns:p14="http://schemas.microsoft.com/office/powerpoint/2010/main" val="833603438"/>
      </p:ext>
    </p:extLst>
  </p:cSld>
</p:sld>
</file>

<file path=ppt/slides/slide11.xml><?xml version="1.0" encoding="utf-8"?>
<p:sld xmlns:p="http://schemas.openxmlformats.org/presentationml/2006/main">
  <p:cSld>
    <p:bg>
      <p:bgPr>
        <a:solidFill xmlns:a="http://schemas.openxmlformats.org/drawingml/2006/main">
          <a:srgbClr val="061325"/>
        </a:solidFill>
      </p:bgPr>
    </p:bg>
    <p:spTree>
      <p:nvGrpSpPr>
        <p:cNvPr id="1" name=""/>
        <p:cNvGrpSpPr/>
        <p:nvPr/>
      </p:nvGrpSpPr>
      <p:grpSpPr>
        <a:xfrm xmlns:a="http://schemas.openxmlformats.org/drawingml/2006/main"/>
      </p:grpSpPr>
      <p:sp>
        <p:nvSpPr>
          <p:cNvPr id="11" name="slide-number-11">
            <a:extLst xmlns:a="http://schemas.openxmlformats.org/drawingml/2006/main">
              <a:ext uri="{FF2B5EF4-FFF2-40B4-BE49-F238E27FC236}">
                <a16:creationId xmlns:a16="http://schemas.microsoft.com/office/drawing/2014/main" id="{E37DF214-4389-4543-B423-0AF5D24345FE}"/>
              </a:ext>
            </a:extLst>
          </p:cNvPr>
          <p:cNvSpPr>
            <a:spLocks xmlns:a="http://schemas.openxmlformats.org/drawingml/2006/main" noGrp="1"/>
          </p:cNvSpPr>
          <p:nvPr/>
        </p:nvSpPr>
        <p:spPr>
          <a:xfrm xmlns:a="http://schemas.openxmlformats.org/drawingml/2006/main">
            <a:off x="11334750" y="6324600"/>
            <a:ext cx="400050" cy="2095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r">
              <a:defRPr sz="1200" b="0" i="0">
                <a:solidFill>
                  <a:srgbClr val="9FB1C7"/>
                </a:solidFill>
                <a:latin typeface="Aptos"/>
                <a:ea typeface="Aptos"/>
                <a:cs typeface="Aptos"/>
              </a:defRPr>
            </a:pPr>
            <a:r>
              <a:rPr sz="1200" b="0" i="0">
                <a:solidFill>
                  <a:srgbClr val="9FB1C7"/>
                </a:solidFill>
                <a:latin typeface="Aptos"/>
                <a:ea typeface="Aptos"/>
                <a:cs typeface="Aptos"/>
              </a:rPr>
              <a:t>11</a:t>
            </a:r>
          </a:p>
        </p:txBody>
      </p:sp>
      <p:pic>
        <p:nvPicPr>
          <p:cNvPr id="12" name=""/>
          <p:cNvPicPr>
            <a:picLocks xmlns:a="http://schemas.openxmlformats.org/drawingml/2006/main" noChangeAspect="1"/>
          </p:cNvPicPr>
          <p:nvPr/>
        </p:nvPicPr>
        <p:blipFill>
          <a:blip xmlns:r="http://schemas.openxmlformats.org/officeDocument/2006/relationships" xmlns:a="http://schemas.openxmlformats.org/drawingml/2006/main" r:embed="R6a795dcd5a624a8a"/>
          <a:srcRect xmlns:a="http://schemas.openxmlformats.org/drawingml/2006/main" l="0" t="27" r="0" b="27"/>
          <a:stretch xmlns:a="http://schemas.openxmlformats.org/drawingml/2006/main">
            <a:fillRect l="0" t="0" r="0" b="0"/>
          </a:stretch>
        </p:blipFill>
        <p:spPr>
          <a:xfrm xmlns:a="http://schemas.openxmlformats.org/drawingml/2006/main">
            <a:off x="0" y="0"/>
            <a:ext cx="12192000" cy="6858000"/>
          </a:xfrm>
          <a:prstGeom xmlns:a="http://schemas.openxmlformats.org/drawingml/2006/main" prst="rect">
            <a:avLst/>
          </a:prstGeom>
        </p:spPr>
      </p:pic>
      <p:sp>
        <p:nvSpPr>
          <p:cNvPr id="3" name="">
            <a:extLst xmlns:a="http://schemas.openxmlformats.org/drawingml/2006/main">
              <a:ext uri="{FF2B5EF4-FFF2-40B4-BE49-F238E27FC236}">
                <a16:creationId xmlns:a16="http://schemas.microsoft.com/office/drawing/2014/main" id="{D2E77E00-90DE-4140-B10A-E4855295EAC6}"/>
              </a:ext>
            </a:extLst>
          </p:cNvPr>
          <p:cNvSpPr>
            <a:spLocks xmlns:a="http://schemas.openxmlformats.org/drawingml/2006/main" noGrp="1"/>
          </p:cNvSpPr>
          <p:nvPr/>
        </p:nvSpPr>
        <p:spPr>
          <a:xfrm xmlns:a="http://schemas.openxmlformats.org/drawingml/2006/main">
            <a:off x="552450" y="361950"/>
            <a:ext cx="7429500" cy="5334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3150" b="1" i="0">
                <a:solidFill>
                  <a:srgbClr val="F7FAFC"/>
                </a:solidFill>
                <a:latin typeface="Aptos"/>
                <a:ea typeface="Aptos"/>
                <a:cs typeface="Aptos"/>
              </a:defRPr>
            </a:pPr>
            <a:r>
              <a:rPr sz="3150" b="1" i="0">
                <a:solidFill>
                  <a:srgbClr val="F7FAFC"/>
                </a:solidFill>
                <a:latin typeface="Aptos"/>
                <a:ea typeface="Aptos"/>
                <a:cs typeface="Aptos"/>
              </a:rPr>
              <a:t>Multiply residuals, not explanations</a:t>
            </a:r>
          </a:p>
        </p:txBody>
      </p:sp>
      <p:sp>
        <p:nvSpPr>
          <p:cNvPr id="4" name="">
            <a:extLst xmlns:a="http://schemas.openxmlformats.org/drawingml/2006/main">
              <a:ext uri="{FF2B5EF4-FFF2-40B4-BE49-F238E27FC236}">
                <a16:creationId xmlns:a16="http://schemas.microsoft.com/office/drawing/2014/main" id="{9E467C37-C7FD-4F5A-8E61-DD6BF0E07953}"/>
              </a:ext>
            </a:extLst>
          </p:cNvPr>
          <p:cNvSpPr>
            <a:spLocks xmlns:a="http://schemas.openxmlformats.org/drawingml/2006/main" noGrp="1"/>
          </p:cNvSpPr>
          <p:nvPr/>
        </p:nvSpPr>
        <p:spPr>
          <a:xfrm xmlns:a="http://schemas.openxmlformats.org/drawingml/2006/main">
            <a:off x="571500" y="895350"/>
            <a:ext cx="7715250" cy="3238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1575" b="0" i="0">
                <a:solidFill>
                  <a:srgbClr val="9FB1C7"/>
                </a:solidFill>
                <a:latin typeface="Aptos"/>
                <a:ea typeface="Aptos"/>
                <a:cs typeface="Aptos"/>
              </a:defRPr>
            </a:pPr>
            <a:r>
              <a:rPr sz="1575" b="0" i="0">
                <a:solidFill>
                  <a:srgbClr val="9FB1C7"/>
                </a:solidFill>
                <a:latin typeface="Aptos"/>
                <a:ea typeface="Aptos"/>
                <a:cs typeface="Aptos"/>
              </a:rPr>
              <a:t>Two Kerr leaves share one linear reference. The outer loop sees only their product.</a:t>
            </a:r>
          </a:p>
        </p:txBody>
      </p:sp>
      <p:sp>
        <p:nvSpPr>
          <p:cNvPr id="5" name="">
            <a:extLst xmlns:a="http://schemas.openxmlformats.org/drawingml/2006/main">
              <a:ext uri="{FF2B5EF4-FFF2-40B4-BE49-F238E27FC236}">
                <a16:creationId xmlns:a16="http://schemas.microsoft.com/office/drawing/2014/main" id="{808B1865-21D3-4601-A168-206BDC8E259B}"/>
              </a:ext>
            </a:extLst>
          </p:cNvPr>
          <p:cNvSpPr>
            <a:spLocks xmlns:a="http://schemas.openxmlformats.org/drawingml/2006/main" noGrp="1"/>
          </p:cNvSpPr>
          <p:nvPr/>
        </p:nvSpPr>
        <p:spPr>
          <a:xfrm xmlns:a="http://schemas.openxmlformats.org/drawingml/2006/main">
            <a:off x="590550" y="5619750"/>
            <a:ext cx="11001375" cy="876300"/>
          </a:xfrm>
          <a:prstGeom xmlns:a="http://schemas.openxmlformats.org/drawingml/2006/main" prst="roundRect">
            <a:avLst>
              <a:gd name="adj" fmla="val 13043"/>
            </a:avLst>
          </a:prstGeom>
          <a:solidFill xmlns:a="http://schemas.openxmlformats.org/drawingml/2006/main">
            <a:srgbClr val="0B1D34"/>
          </a:solidFill>
          <a:ln xmlns:a="http://schemas.openxmlformats.org/drawingml/2006/main" w="9525">
            <a:solidFill>
              <a:srgbClr val="284663"/>
            </a:solidFill>
            <a:prstDash val="solid"/>
          </a:ln>
        </p:spPr>
      </p:sp>
      <p:sp>
        <p:nvSpPr>
          <p:cNvPr id="6" name="">
            <a:extLst xmlns:a="http://schemas.openxmlformats.org/drawingml/2006/main">
              <a:ext uri="{FF2B5EF4-FFF2-40B4-BE49-F238E27FC236}">
                <a16:creationId xmlns:a16="http://schemas.microsoft.com/office/drawing/2014/main" id="{8E066B85-4341-42DF-9124-02FDA122527E}"/>
              </a:ext>
            </a:extLst>
          </p:cNvPr>
          <p:cNvSpPr>
            <a:spLocks xmlns:a="http://schemas.openxmlformats.org/drawingml/2006/main" noGrp="1"/>
          </p:cNvSpPr>
          <p:nvPr/>
        </p:nvSpPr>
        <p:spPr>
          <a:xfrm xmlns:a="http://schemas.openxmlformats.org/drawingml/2006/main">
            <a:off x="838200" y="5734050"/>
            <a:ext cx="4095750" cy="3238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1800" b="1" i="0">
                <a:solidFill>
                  <a:srgbClr val="35C7F2"/>
                </a:solidFill>
                <a:latin typeface="Cambria Math"/>
                <a:ea typeface="Cambria Math"/>
                <a:cs typeface="Cambria Math"/>
              </a:defRPr>
            </a:pPr>
            <a:r>
              <a:rPr sz="1800" b="1" i="0">
                <a:solidFill>
                  <a:srgbClr val="35C7F2"/>
                </a:solidFill>
                <a:latin typeface="Cambria Math"/>
                <a:ea typeface="Cambria Math"/>
                <a:cs typeface="Cambria Math"/>
              </a:rPr>
              <a:t>eA = nA−n₀     eB = nB−n₀</a:t>
            </a:r>
          </a:p>
        </p:txBody>
      </p:sp>
      <p:sp>
        <p:nvSpPr>
          <p:cNvPr id="7" name="">
            <a:extLst xmlns:a="http://schemas.openxmlformats.org/drawingml/2006/main">
              <a:ext uri="{FF2B5EF4-FFF2-40B4-BE49-F238E27FC236}">
                <a16:creationId xmlns:a16="http://schemas.microsoft.com/office/drawing/2014/main" id="{45474507-706C-4515-802B-F6D15E9AD7C6}"/>
              </a:ext>
            </a:extLst>
          </p:cNvPr>
          <p:cNvSpPr>
            <a:spLocks xmlns:a="http://schemas.openxmlformats.org/drawingml/2006/main" noGrp="1"/>
          </p:cNvSpPr>
          <p:nvPr/>
        </p:nvSpPr>
        <p:spPr>
          <a:xfrm xmlns:a="http://schemas.openxmlformats.org/drawingml/2006/main">
            <a:off x="838200" y="6076950"/>
            <a:ext cx="4762500" cy="3048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1725" b="1" i="0">
                <a:solidFill>
                  <a:srgbClr val="F4F1E8"/>
                </a:solidFill>
                <a:latin typeface="Cambria Math"/>
                <a:ea typeface="Cambria Math"/>
                <a:cs typeface="Cambria Math"/>
              </a:defRPr>
            </a:pPr>
            <a:r>
              <a:rPr sz="1725" b="1" i="0">
                <a:solidFill>
                  <a:srgbClr val="F4F1E8"/>
                </a:solidFill>
                <a:latin typeface="Cambria Math"/>
                <a:ea typeface="Cambria Math"/>
                <a:cs typeface="Cambria Math"/>
              </a:rPr>
              <a:t>E = (eA/εA)(eB/εB)     ṡ = −gσE</a:t>
            </a:r>
          </a:p>
        </p:txBody>
      </p:sp>
      <p:sp>
        <p:nvSpPr>
          <p:cNvPr id="8" name="">
            <a:extLst xmlns:a="http://schemas.openxmlformats.org/drawingml/2006/main">
              <a:ext uri="{FF2B5EF4-FFF2-40B4-BE49-F238E27FC236}">
                <a16:creationId xmlns:a16="http://schemas.microsoft.com/office/drawing/2014/main" id="{C59BE620-A325-4FC4-BC3D-2C6C4A274535}"/>
              </a:ext>
            </a:extLst>
          </p:cNvPr>
          <p:cNvSpPr>
            <a:spLocks xmlns:a="http://schemas.openxmlformats.org/drawingml/2006/main" noGrp="1"/>
          </p:cNvSpPr>
          <p:nvPr/>
        </p:nvSpPr>
        <p:spPr>
          <a:xfrm xmlns:a="http://schemas.openxmlformats.org/drawingml/2006/main">
            <a:off x="5924550" y="5772150"/>
            <a:ext cx="19050" cy="552450"/>
          </a:xfrm>
          <a:prstGeom xmlns:a="http://schemas.openxmlformats.org/drawingml/2006/main" prst="rect">
            <a:avLst/>
          </a:prstGeom>
          <a:solidFill xmlns:a="http://schemas.openxmlformats.org/drawingml/2006/main">
            <a:srgbClr val="35506D"/>
          </a:solidFill>
          <a:ln xmlns:a="http://schemas.openxmlformats.org/drawingml/2006/main" w="0">
            <a:noFill/>
            <a:prstDash val="solid"/>
          </a:ln>
        </p:spPr>
      </p:sp>
      <p:sp>
        <p:nvSpPr>
          <p:cNvPr id="9" name="">
            <a:extLst xmlns:a="http://schemas.openxmlformats.org/drawingml/2006/main">
              <a:ext uri="{FF2B5EF4-FFF2-40B4-BE49-F238E27FC236}">
                <a16:creationId xmlns:a16="http://schemas.microsoft.com/office/drawing/2014/main" id="{9C7B6522-0496-4D78-901B-3F3D516EB0E9}"/>
              </a:ext>
            </a:extLst>
          </p:cNvPr>
          <p:cNvSpPr>
            <a:spLocks xmlns:a="http://schemas.openxmlformats.org/drawingml/2006/main" noGrp="1"/>
          </p:cNvSpPr>
          <p:nvPr/>
        </p:nvSpPr>
        <p:spPr>
          <a:xfrm xmlns:a="http://schemas.openxmlformats.org/drawingml/2006/main">
            <a:off x="6286500" y="5772150"/>
            <a:ext cx="4762500" cy="3810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ctr">
              <a:defRPr sz="2175" b="1" i="0">
                <a:solidFill>
                  <a:srgbClr val="F2A61A"/>
                </a:solidFill>
                <a:latin typeface="Cambria Math"/>
                <a:ea typeface="Cambria Math"/>
                <a:cs typeface="Cambria Math"/>
              </a:defRPr>
            </a:pPr>
            <a:r>
              <a:rPr sz="2175" b="1" i="0">
                <a:solidFill>
                  <a:srgbClr val="F2A61A"/>
                </a:solidFill>
                <a:latin typeface="Cambria Math"/>
                <a:ea typeface="Cambria Math"/>
                <a:cs typeface="Cambria Math"/>
              </a:rPr>
              <a:t>Z(E) = Z(eA) ∪ Z(eB)</a:t>
            </a:r>
          </a:p>
        </p:txBody>
      </p:sp>
      <p:sp>
        <p:nvSpPr>
          <p:cNvPr id="10" name="">
            <a:extLst xmlns:a="http://schemas.openxmlformats.org/drawingml/2006/main">
              <a:ext uri="{FF2B5EF4-FFF2-40B4-BE49-F238E27FC236}">
                <a16:creationId xmlns:a16="http://schemas.microsoft.com/office/drawing/2014/main" id="{D8E5F9B4-95B0-4759-8868-ABB2F92B89A8}"/>
              </a:ext>
            </a:extLst>
          </p:cNvPr>
          <p:cNvSpPr>
            <a:spLocks xmlns:a="http://schemas.openxmlformats.org/drawingml/2006/main" noGrp="1"/>
          </p:cNvSpPr>
          <p:nvPr/>
        </p:nvSpPr>
        <p:spPr>
          <a:xfrm xmlns:a="http://schemas.openxmlformats.org/drawingml/2006/main">
            <a:off x="6477000" y="6153150"/>
            <a:ext cx="4381500" cy="2286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ctr">
              <a:defRPr sz="1275" b="0" i="0">
                <a:solidFill>
                  <a:srgbClr val="9FB1C7"/>
                </a:solidFill>
                <a:latin typeface="Aptos"/>
                <a:ea typeface="Aptos"/>
                <a:cs typeface="Aptos"/>
              </a:defRPr>
            </a:pPr>
            <a:r>
              <a:rPr sz="1275" b="0" i="0">
                <a:solidFill>
                  <a:srgbClr val="9FB1C7"/>
                </a:solidFill>
                <a:latin typeface="Aptos"/>
                <a:ea typeface="Aptos"/>
                <a:cs typeface="Aptos"/>
              </a:rPr>
              <a:t>a zero of either quadratic leaf is a zero of the tree</a:t>
            </a:r>
          </a:p>
        </p:txBody>
      </p:sp>
    </p:spTree>
    <p:extLst>
      <p:ext uri="{BB962C8B-B14F-4D97-AF65-F5344CB8AC3E}">
        <p14:creationId xmlns:p14="http://schemas.microsoft.com/office/powerpoint/2010/main" val="868340336"/>
      </p:ext>
    </p:extLst>
  </p:cSld>
</p:sld>
</file>

<file path=ppt/slides/slide12.xml><?xml version="1.0" encoding="utf-8"?>
<p:sld xmlns:p="http://schemas.openxmlformats.org/presentationml/2006/main">
  <p:cSld>
    <p:bg>
      <p:bgPr>
        <a:solidFill xmlns:a="http://schemas.openxmlformats.org/drawingml/2006/main">
          <a:srgbClr val="061325"/>
        </a:solidFill>
      </p:bgPr>
    </p:bg>
    <p:spTree>
      <p:nvGrpSpPr>
        <p:cNvPr id="1" name=""/>
        <p:cNvGrpSpPr/>
        <p:nvPr/>
      </p:nvGrpSpPr>
      <p:grpSpPr>
        <a:xfrm xmlns:a="http://schemas.openxmlformats.org/drawingml/2006/main"/>
      </p:grpSpPr>
      <p:sp>
        <p:nvSpPr>
          <p:cNvPr id="9" name="title-12">
            <a:extLst xmlns:a="http://schemas.openxmlformats.org/drawingml/2006/main">
              <a:ext uri="{FF2B5EF4-FFF2-40B4-BE49-F238E27FC236}">
                <a16:creationId xmlns:a16="http://schemas.microsoft.com/office/drawing/2014/main" id="{E943BA83-980E-4DFF-8CB3-4C28FE782650}"/>
              </a:ext>
            </a:extLst>
          </p:cNvPr>
          <p:cNvSpPr>
            <a:spLocks xmlns:a="http://schemas.openxmlformats.org/drawingml/2006/main" noGrp="1"/>
          </p:cNvSpPr>
          <p:nvPr/>
        </p:nvSpPr>
        <p:spPr>
          <a:xfrm xmlns:a="http://schemas.openxmlformats.org/drawingml/2006/main">
            <a:off x="685800" y="400050"/>
            <a:ext cx="10572750" cy="5524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3075" b="1" i="0">
                <a:solidFill>
                  <a:srgbClr val="F7FAFC"/>
                </a:solidFill>
                <a:latin typeface="Aptos"/>
                <a:ea typeface="Aptos"/>
                <a:cs typeface="Aptos"/>
              </a:defRPr>
            </a:pPr>
            <a:r>
              <a:rPr sz="3075" b="1" i="0">
                <a:solidFill>
                  <a:srgbClr val="F7FAFC"/>
                </a:solidFill>
                <a:latin typeface="Aptos"/>
                <a:ea typeface="Aptos"/>
                <a:cs typeface="Aptos"/>
              </a:rPr>
              <a:t>A single optical circuit reaches all four roots</a:t>
            </a:r>
          </a:p>
        </p:txBody>
      </p:sp>
      <p:sp>
        <p:nvSpPr>
          <p:cNvPr id="2" name="">
            <a:extLst xmlns:a="http://schemas.openxmlformats.org/drawingml/2006/main">
              <a:ext uri="{FF2B5EF4-FFF2-40B4-BE49-F238E27FC236}">
                <a16:creationId xmlns:a16="http://schemas.microsoft.com/office/drawing/2014/main" id="{F97F11CD-F29C-4AB7-8D3A-1693B24FE590}"/>
              </a:ext>
            </a:extLst>
          </p:cNvPr>
          <p:cNvSpPr>
            <a:spLocks xmlns:a="http://schemas.openxmlformats.org/drawingml/2006/main" noGrp="1"/>
          </p:cNvSpPr>
          <p:nvPr/>
        </p:nvSpPr>
        <p:spPr>
          <a:xfrm xmlns:a="http://schemas.openxmlformats.org/drawingml/2006/main">
            <a:off x="685800" y="1066800"/>
            <a:ext cx="685800" cy="47625"/>
          </a:xfrm>
          <a:prstGeom xmlns:a="http://schemas.openxmlformats.org/drawingml/2006/main" prst="rect">
            <a:avLst/>
          </a:prstGeom>
          <a:solidFill xmlns:a="http://schemas.openxmlformats.org/drawingml/2006/main">
            <a:srgbClr val="F2A61A"/>
          </a:solidFill>
          <a:ln xmlns:a="http://schemas.openxmlformats.org/drawingml/2006/main" w="0">
            <a:noFill/>
            <a:prstDash val="solid"/>
          </a:ln>
        </p:spPr>
      </p:sp>
      <p:sp>
        <p:nvSpPr>
          <p:cNvPr id="3" name="slide-number-12">
            <a:extLst xmlns:a="http://schemas.openxmlformats.org/drawingml/2006/main">
              <a:ext uri="{FF2B5EF4-FFF2-40B4-BE49-F238E27FC236}">
                <a16:creationId xmlns:a16="http://schemas.microsoft.com/office/drawing/2014/main" id="{05B112F8-B4F2-4BEA-8708-232284808D33}"/>
              </a:ext>
            </a:extLst>
          </p:cNvPr>
          <p:cNvSpPr>
            <a:spLocks xmlns:a="http://schemas.openxmlformats.org/drawingml/2006/main" noGrp="1"/>
          </p:cNvSpPr>
          <p:nvPr/>
        </p:nvSpPr>
        <p:spPr>
          <a:xfrm xmlns:a="http://schemas.openxmlformats.org/drawingml/2006/main">
            <a:off x="11334750" y="6324600"/>
            <a:ext cx="400050" cy="2095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r">
              <a:defRPr sz="1200" b="0" i="0">
                <a:solidFill>
                  <a:srgbClr val="9FB1C7"/>
                </a:solidFill>
                <a:latin typeface="Aptos"/>
                <a:ea typeface="Aptos"/>
                <a:cs typeface="Aptos"/>
              </a:defRPr>
            </a:pPr>
            <a:r>
              <a:rPr sz="1200" b="0" i="0">
                <a:solidFill>
                  <a:srgbClr val="9FB1C7"/>
                </a:solidFill>
                <a:latin typeface="Aptos"/>
                <a:ea typeface="Aptos"/>
                <a:cs typeface="Aptos"/>
              </a:rPr>
              <a:t>12</a:t>
            </a:r>
          </a:p>
        </p:txBody>
      </p:sp>
      <p:graphicFrame>
        <p:nvGraphicFramePr>
          <p:cNvPr id="12" name="Chart"/>
          <p:cNvGraphicFramePr/>
          <p:nvPr/>
        </p:nvGraphicFramePr>
        <p:xfrm>
          <a:off xmlns:a="http://schemas.openxmlformats.org/drawingml/2006/main" x="933450" y="1924050"/>
          <a:ext xmlns:a="http://schemas.openxmlformats.org/drawingml/2006/main" cx="10001250" cy="3409950"/>
        </p:xfrm>
        <a:graphic xmlns:a="http://schemas.openxmlformats.org/drawingml/2006/main">
          <a:graphicData uri="http://schemas.openxmlformats.org/drawingml/2006/chart">
            <c:chart xmlns:r="http://schemas.openxmlformats.org/officeDocument/2006/relationships" xmlns:c="http://schemas.openxmlformats.org/drawingml/2006/chart" r:id="R49849adc777146d3"/>
          </a:graphicData>
        </a:graphic>
      </p:graphicFrame>
      <p:sp>
        <p:nvSpPr>
          <p:cNvPr id="5" name="">
            <a:extLst xmlns:a="http://schemas.openxmlformats.org/drawingml/2006/main">
              <a:ext uri="{FF2B5EF4-FFF2-40B4-BE49-F238E27FC236}">
                <a16:creationId xmlns:a16="http://schemas.microsoft.com/office/drawing/2014/main" id="{FA29067D-9BCF-470E-8480-108D2217D946}"/>
              </a:ext>
            </a:extLst>
          </p:cNvPr>
          <p:cNvSpPr>
            <a:spLocks xmlns:a="http://schemas.openxmlformats.org/drawingml/2006/main" noGrp="1"/>
          </p:cNvSpPr>
          <p:nvPr/>
        </p:nvSpPr>
        <p:spPr>
          <a:xfrm xmlns:a="http://schemas.openxmlformats.org/drawingml/2006/main">
            <a:off x="838200" y="1200150"/>
            <a:ext cx="6000750" cy="4191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2175" b="1" i="0">
                <a:solidFill>
                  <a:srgbClr val="F2A61A"/>
                </a:solidFill>
                <a:latin typeface="Cambria Math"/>
                <a:ea typeface="Cambria Math"/>
                <a:cs typeface="Cambria Math"/>
              </a:defRPr>
            </a:pPr>
            <a:r>
              <a:rPr sz="2175" b="1" i="0">
                <a:solidFill>
                  <a:srgbClr val="F2A61A"/>
                </a:solidFill>
                <a:latin typeface="Cambria Math"/>
                <a:ea typeface="Cambria Math"/>
                <a:cs typeface="Cambria Math"/>
              </a:rPr>
              <a:t>qA(s) qB(s) = (s−1)(s−2)(s−3)(s−4)</a:t>
            </a:r>
          </a:p>
        </p:txBody>
      </p:sp>
      <p:sp>
        <p:nvSpPr>
          <p:cNvPr id="6" name="">
            <a:extLst xmlns:a="http://schemas.openxmlformats.org/drawingml/2006/main">
              <a:ext uri="{FF2B5EF4-FFF2-40B4-BE49-F238E27FC236}">
                <a16:creationId xmlns:a16="http://schemas.microsoft.com/office/drawing/2014/main" id="{222E0C67-E1E2-48C9-9ED5-06BF461AE658}"/>
              </a:ext>
            </a:extLst>
          </p:cNvPr>
          <p:cNvSpPr>
            <a:spLocks xmlns:a="http://schemas.openxmlformats.org/drawingml/2006/main" noGrp="1"/>
          </p:cNvSpPr>
          <p:nvPr/>
        </p:nvSpPr>
        <p:spPr>
          <a:xfrm xmlns:a="http://schemas.openxmlformats.org/drawingml/2006/main">
            <a:off x="857250" y="1562100"/>
            <a:ext cx="7810500" cy="2667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1350" b="0" i="0">
                <a:solidFill>
                  <a:srgbClr val="9FB1C7"/>
                </a:solidFill>
                <a:latin typeface="Aptos"/>
                <a:ea typeface="Aptos"/>
                <a:cs typeface="Aptos"/>
              </a:defRPr>
            </a:pPr>
            <a:r>
              <a:rPr sz="1350" b="0" i="0">
                <a:solidFill>
                  <a:srgbClr val="9FB1C7"/>
                </a:solidFill>
                <a:latin typeface="Aptos"/>
                <a:ea typeface="Aptos"/>
                <a:cs typeface="Aptos"/>
              </a:rPr>
              <a:t>the plotted trajectories integrate the cavities and controller—not the quartic alone</a:t>
            </a:r>
          </a:p>
        </p:txBody>
      </p:sp>
      <p:sp>
        <p:nvSpPr>
          <p:cNvPr id="7" name="">
            <a:extLst xmlns:a="http://schemas.openxmlformats.org/drawingml/2006/main">
              <a:ext uri="{FF2B5EF4-FFF2-40B4-BE49-F238E27FC236}">
                <a16:creationId xmlns:a16="http://schemas.microsoft.com/office/drawing/2014/main" id="{8151DF37-5072-4DCC-A6FC-341FC2A2903F}"/>
              </a:ext>
            </a:extLst>
          </p:cNvPr>
          <p:cNvSpPr>
            <a:spLocks xmlns:a="http://schemas.openxmlformats.org/drawingml/2006/main" noGrp="1"/>
          </p:cNvSpPr>
          <p:nvPr/>
        </p:nvSpPr>
        <p:spPr>
          <a:xfrm xmlns:a="http://schemas.openxmlformats.org/drawingml/2006/main">
            <a:off x="2247900" y="5638800"/>
            <a:ext cx="7696200" cy="552450"/>
          </a:xfrm>
          <a:prstGeom xmlns:a="http://schemas.openxmlformats.org/drawingml/2006/main" prst="roundRect">
            <a:avLst>
              <a:gd name="adj" fmla="val 20690"/>
            </a:avLst>
          </a:prstGeom>
          <a:solidFill xmlns:a="http://schemas.openxmlformats.org/drawingml/2006/main">
            <a:srgbClr val="081321"/>
          </a:solidFill>
          <a:ln xmlns:a="http://schemas.openxmlformats.org/drawingml/2006/main" w="9525">
            <a:solidFill>
              <a:srgbClr val="284663"/>
            </a:solidFill>
            <a:prstDash val="solid"/>
          </a:ln>
        </p:spPr>
      </p:sp>
      <p:sp>
        <p:nvSpPr>
          <p:cNvPr id="8" name="">
            <a:extLst xmlns:a="http://schemas.openxmlformats.org/drawingml/2006/main">
              <a:ext uri="{FF2B5EF4-FFF2-40B4-BE49-F238E27FC236}">
                <a16:creationId xmlns:a16="http://schemas.microsoft.com/office/drawing/2014/main" id="{459F6047-767B-4BC1-890D-5057B4239B3A}"/>
              </a:ext>
            </a:extLst>
          </p:cNvPr>
          <p:cNvSpPr>
            <a:spLocks xmlns:a="http://schemas.openxmlformats.org/drawingml/2006/main" noGrp="1"/>
          </p:cNvSpPr>
          <p:nvPr/>
        </p:nvSpPr>
        <p:spPr>
          <a:xfrm xmlns:a="http://schemas.openxmlformats.org/drawingml/2006/main">
            <a:off x="2457450" y="5743575"/>
            <a:ext cx="7277100" cy="3429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ctr">
              <a:defRPr sz="1725" b="1" i="0">
                <a:solidFill>
                  <a:srgbClr val="F4F1E8"/>
                </a:solidFill>
                <a:latin typeface="Aptos"/>
                <a:ea typeface="Aptos"/>
                <a:cs typeface="Aptos"/>
              </a:defRPr>
            </a:pPr>
            <a:r>
              <a:rPr sz="1725" b="1" i="0">
                <a:solidFill>
                  <a:srgbClr val="F4F1E8"/>
                </a:solidFill>
                <a:latin typeface="Aptos"/>
                <a:ea typeface="Aptos"/>
                <a:cs typeface="Aptos"/>
              </a:rPr>
              <a:t>3 complex amplitudes  +  1 controller  =  7 real variables</a:t>
            </a:r>
          </a:p>
        </p:txBody>
      </p:sp>
    </p:spTree>
    <p:extLst>
      <p:ext uri="{BB962C8B-B14F-4D97-AF65-F5344CB8AC3E}">
        <p14:creationId xmlns:p14="http://schemas.microsoft.com/office/powerpoint/2010/main" val="2057882352"/>
      </p:ext>
    </p:extLst>
  </p:cSld>
</p:sld>
</file>

<file path=ppt/slides/slide13.xml><?xml version="1.0" encoding="utf-8"?>
<p:sld xmlns:p="http://schemas.openxmlformats.org/presentationml/2006/main">
  <p:cSld>
    <p:bg>
      <p:bgPr>
        <a:solidFill xmlns:a="http://schemas.openxmlformats.org/drawingml/2006/main">
          <a:srgbClr val="061325"/>
        </a:solidFill>
      </p:bgPr>
    </p:bg>
    <p:spTree>
      <p:nvGrpSpPr>
        <p:cNvPr id="1" name=""/>
        <p:cNvGrpSpPr/>
        <p:nvPr/>
      </p:nvGrpSpPr>
      <p:grpSpPr>
        <a:xfrm xmlns:a="http://schemas.openxmlformats.org/drawingml/2006/main"/>
      </p:grpSpPr>
      <p:sp>
        <p:nvSpPr>
          <p:cNvPr id="13" name="title-13">
            <a:extLst xmlns:a="http://schemas.openxmlformats.org/drawingml/2006/main">
              <a:ext uri="{FF2B5EF4-FFF2-40B4-BE49-F238E27FC236}">
                <a16:creationId xmlns:a16="http://schemas.microsoft.com/office/drawing/2014/main" id="{11254D4F-B823-4DBB-AA6A-E4B865074911}"/>
              </a:ext>
            </a:extLst>
          </p:cNvPr>
          <p:cNvSpPr>
            <a:spLocks xmlns:a="http://schemas.openxmlformats.org/drawingml/2006/main" noGrp="1"/>
          </p:cNvSpPr>
          <p:nvPr/>
        </p:nvSpPr>
        <p:spPr>
          <a:xfrm xmlns:a="http://schemas.openxmlformats.org/drawingml/2006/main">
            <a:off x="685800" y="400050"/>
            <a:ext cx="10572750" cy="5524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2850" b="1" i="0">
                <a:solidFill>
                  <a:srgbClr val="F7FAFC"/>
                </a:solidFill>
                <a:latin typeface="Aptos"/>
                <a:ea typeface="Aptos"/>
                <a:cs typeface="Aptos"/>
              </a:defRPr>
            </a:pPr>
            <a:r>
              <a:rPr sz="2850" b="1" i="0">
                <a:solidFill>
                  <a:srgbClr val="F7FAFC"/>
                </a:solidFill>
                <a:latin typeface="Aptos"/>
                <a:ea typeface="Aptos"/>
                <a:cs typeface="Aptos"/>
              </a:rPr>
              <a:t>Every run ends at a root or a declared power limit</a:t>
            </a:r>
          </a:p>
        </p:txBody>
      </p:sp>
      <p:sp>
        <p:nvSpPr>
          <p:cNvPr id="2" name="">
            <a:extLst xmlns:a="http://schemas.openxmlformats.org/drawingml/2006/main">
              <a:ext uri="{FF2B5EF4-FFF2-40B4-BE49-F238E27FC236}">
                <a16:creationId xmlns:a16="http://schemas.microsoft.com/office/drawing/2014/main" id="{228A957E-9CEF-4689-B975-E6BA09CF9A86}"/>
              </a:ext>
            </a:extLst>
          </p:cNvPr>
          <p:cNvSpPr>
            <a:spLocks xmlns:a="http://schemas.openxmlformats.org/drawingml/2006/main" noGrp="1"/>
          </p:cNvSpPr>
          <p:nvPr/>
        </p:nvSpPr>
        <p:spPr>
          <a:xfrm xmlns:a="http://schemas.openxmlformats.org/drawingml/2006/main">
            <a:off x="685800" y="1066800"/>
            <a:ext cx="685800" cy="47625"/>
          </a:xfrm>
          <a:prstGeom xmlns:a="http://schemas.openxmlformats.org/drawingml/2006/main" prst="rect">
            <a:avLst/>
          </a:prstGeom>
          <a:solidFill xmlns:a="http://schemas.openxmlformats.org/drawingml/2006/main">
            <a:srgbClr val="5C6C80"/>
          </a:solidFill>
          <a:ln xmlns:a="http://schemas.openxmlformats.org/drawingml/2006/main" w="0">
            <a:noFill/>
            <a:prstDash val="solid"/>
          </a:ln>
        </p:spPr>
      </p:sp>
      <p:sp>
        <p:nvSpPr>
          <p:cNvPr id="3" name="slide-number-13">
            <a:extLst xmlns:a="http://schemas.openxmlformats.org/drawingml/2006/main">
              <a:ext uri="{FF2B5EF4-FFF2-40B4-BE49-F238E27FC236}">
                <a16:creationId xmlns:a16="http://schemas.microsoft.com/office/drawing/2014/main" id="{8AE06C3E-F54A-4223-8B51-21913F8A1BC8}"/>
              </a:ext>
            </a:extLst>
          </p:cNvPr>
          <p:cNvSpPr>
            <a:spLocks xmlns:a="http://schemas.openxmlformats.org/drawingml/2006/main" noGrp="1"/>
          </p:cNvSpPr>
          <p:nvPr/>
        </p:nvSpPr>
        <p:spPr>
          <a:xfrm xmlns:a="http://schemas.openxmlformats.org/drawingml/2006/main">
            <a:off x="11334750" y="6324600"/>
            <a:ext cx="400050" cy="2095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r">
              <a:defRPr sz="1200" b="0" i="0">
                <a:solidFill>
                  <a:srgbClr val="9FB1C7"/>
                </a:solidFill>
                <a:latin typeface="Aptos"/>
                <a:ea typeface="Aptos"/>
                <a:cs typeface="Aptos"/>
              </a:defRPr>
            </a:pPr>
            <a:r>
              <a:rPr sz="1200" b="0" i="0">
                <a:solidFill>
                  <a:srgbClr val="9FB1C7"/>
                </a:solidFill>
                <a:latin typeface="Aptos"/>
                <a:ea typeface="Aptos"/>
                <a:cs typeface="Aptos"/>
              </a:rPr>
              <a:t>13</a:t>
            </a:r>
          </a:p>
        </p:txBody>
      </p:sp>
      <p:graphicFrame>
        <p:nvGraphicFramePr>
          <p:cNvPr id="16" name="Chart"/>
          <p:cNvGraphicFramePr/>
          <p:nvPr/>
        </p:nvGraphicFramePr>
        <p:xfrm>
          <a:off xmlns:a="http://schemas.openxmlformats.org/drawingml/2006/main" x="781050" y="1905000"/>
          <a:ext xmlns:a="http://schemas.openxmlformats.org/drawingml/2006/main" cx="7810500" cy="3524250"/>
        </p:xfrm>
        <a:graphic xmlns:a="http://schemas.openxmlformats.org/drawingml/2006/main">
          <a:graphicData uri="http://schemas.openxmlformats.org/drawingml/2006/chart">
            <c:chart xmlns:r="http://schemas.openxmlformats.org/officeDocument/2006/relationships" xmlns:c="http://schemas.openxmlformats.org/drawingml/2006/chart" r:id="R5ab2eb3b86c44f37"/>
          </a:graphicData>
        </a:graphic>
      </p:graphicFrame>
      <p:sp>
        <p:nvSpPr>
          <p:cNvPr id="5" name="">
            <a:extLst xmlns:a="http://schemas.openxmlformats.org/drawingml/2006/main">
              <a:ext uri="{FF2B5EF4-FFF2-40B4-BE49-F238E27FC236}">
                <a16:creationId xmlns:a16="http://schemas.microsoft.com/office/drawing/2014/main" id="{9F929BB9-E88E-41D9-88BD-20AED669C7D1}"/>
              </a:ext>
            </a:extLst>
          </p:cNvPr>
          <p:cNvSpPr>
            <a:spLocks xmlns:a="http://schemas.openxmlformats.org/drawingml/2006/main" noGrp="1"/>
          </p:cNvSpPr>
          <p:nvPr/>
        </p:nvSpPr>
        <p:spPr>
          <a:xfrm xmlns:a="http://schemas.openxmlformats.org/drawingml/2006/main">
            <a:off x="800100" y="1295400"/>
            <a:ext cx="4762500" cy="3238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1575" b="1" i="0">
                <a:solidFill>
                  <a:srgbClr val="F4F1E8"/>
                </a:solidFill>
                <a:latin typeface="Aptos"/>
                <a:ea typeface="Aptos"/>
                <a:cs typeface="Aptos"/>
              </a:defRPr>
            </a:pPr>
            <a:r>
              <a:rPr sz="1575" b="1" i="0">
                <a:solidFill>
                  <a:srgbClr val="F4F1E8"/>
                </a:solidFill>
                <a:latin typeface="Aptos"/>
                <a:ea typeface="Aptos"/>
                <a:cs typeface="Aptos"/>
              </a:rPr>
              <a:t>42 initial-condition / polarity trials</a:t>
            </a:r>
          </a:p>
        </p:txBody>
      </p:sp>
      <p:sp>
        <p:nvSpPr>
          <p:cNvPr id="6" name="">
            <a:extLst xmlns:a="http://schemas.openxmlformats.org/drawingml/2006/main">
              <a:ext uri="{FF2B5EF4-FFF2-40B4-BE49-F238E27FC236}">
                <a16:creationId xmlns:a16="http://schemas.microsoft.com/office/drawing/2014/main" id="{EF452CC5-9832-4719-85C2-BE5B35266C42}"/>
              </a:ext>
            </a:extLst>
          </p:cNvPr>
          <p:cNvSpPr>
            <a:spLocks xmlns:a="http://schemas.openxmlformats.org/drawingml/2006/main" noGrp="1"/>
          </p:cNvSpPr>
          <p:nvPr/>
        </p:nvSpPr>
        <p:spPr>
          <a:xfrm xmlns:a="http://schemas.openxmlformats.org/drawingml/2006/main">
            <a:off x="800100" y="1571625"/>
            <a:ext cx="5334000" cy="2667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1275" b="0" i="0">
                <a:solidFill>
                  <a:srgbClr val="9FB1C7"/>
                </a:solidFill>
                <a:latin typeface="Aptos"/>
                <a:ea typeface="Aptos"/>
                <a:cs typeface="Aptos"/>
              </a:defRPr>
            </a:pPr>
            <a:r>
              <a:rPr sz="1275" b="0" i="0">
                <a:solidFill>
                  <a:srgbClr val="9FB1C7"/>
                </a:solidFill>
                <a:latin typeface="Aptos"/>
                <a:ea typeface="Aptos"/>
                <a:cs typeface="Aptos"/>
              </a:rPr>
              <a:t>s(t) is bounded to the imposed optical power interval</a:t>
            </a:r>
          </a:p>
        </p:txBody>
      </p:sp>
      <p:sp>
        <p:nvSpPr>
          <p:cNvPr id="7" name="">
            <a:extLst xmlns:a="http://schemas.openxmlformats.org/drawingml/2006/main">
              <a:ext uri="{FF2B5EF4-FFF2-40B4-BE49-F238E27FC236}">
                <a16:creationId xmlns:a16="http://schemas.microsoft.com/office/drawing/2014/main" id="{87B99BE4-028A-4F01-8527-70C75230912A}"/>
              </a:ext>
            </a:extLst>
          </p:cNvPr>
          <p:cNvSpPr>
            <a:spLocks xmlns:a="http://schemas.openxmlformats.org/drawingml/2006/main" noGrp="1"/>
          </p:cNvSpPr>
          <p:nvPr/>
        </p:nvSpPr>
        <p:spPr>
          <a:xfrm xmlns:a="http://schemas.openxmlformats.org/drawingml/2006/main">
            <a:off x="9182100" y="1847850"/>
            <a:ext cx="1809750" cy="7048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ctr">
              <a:defRPr sz="4350" b="1" i="0">
                <a:solidFill>
                  <a:srgbClr val="22C7A9"/>
                </a:solidFill>
                <a:latin typeface="Aptos"/>
                <a:ea typeface="Aptos"/>
                <a:cs typeface="Aptos"/>
              </a:defRPr>
            </a:pPr>
            <a:r>
              <a:rPr sz="4350" b="1" i="0">
                <a:solidFill>
                  <a:srgbClr val="22C7A9"/>
                </a:solidFill>
                <a:latin typeface="Aptos"/>
                <a:ea typeface="Aptos"/>
                <a:cs typeface="Aptos"/>
              </a:rPr>
              <a:t>33</a:t>
            </a:r>
          </a:p>
        </p:txBody>
      </p:sp>
      <p:sp>
        <p:nvSpPr>
          <p:cNvPr id="8" name="">
            <a:extLst xmlns:a="http://schemas.openxmlformats.org/drawingml/2006/main">
              <a:ext uri="{FF2B5EF4-FFF2-40B4-BE49-F238E27FC236}">
                <a16:creationId xmlns:a16="http://schemas.microsoft.com/office/drawing/2014/main" id="{A4ADD3FD-80D0-4F4E-8524-6C3B8B725104}"/>
              </a:ext>
            </a:extLst>
          </p:cNvPr>
          <p:cNvSpPr>
            <a:spLocks xmlns:a="http://schemas.openxmlformats.org/drawingml/2006/main" noGrp="1"/>
          </p:cNvSpPr>
          <p:nvPr/>
        </p:nvSpPr>
        <p:spPr>
          <a:xfrm xmlns:a="http://schemas.openxmlformats.org/drawingml/2006/main">
            <a:off x="9067800" y="2552700"/>
            <a:ext cx="2038350" cy="2857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ctr">
              <a:defRPr sz="1500" b="0" i="0">
                <a:solidFill>
                  <a:srgbClr val="F4F1E8"/>
                </a:solidFill>
                <a:latin typeface="Aptos"/>
                <a:ea typeface="Aptos"/>
                <a:cs typeface="Aptos"/>
              </a:defRPr>
            </a:pPr>
            <a:r>
              <a:rPr sz="1500" b="0" i="0">
                <a:solidFill>
                  <a:srgbClr val="F4F1E8"/>
                </a:solidFill>
                <a:latin typeface="Aptos"/>
                <a:ea typeface="Aptos"/>
                <a:cs typeface="Aptos"/>
              </a:rPr>
              <a:t>root acquisitions</a:t>
            </a:r>
          </a:p>
        </p:txBody>
      </p:sp>
      <p:sp>
        <p:nvSpPr>
          <p:cNvPr id="9" name="">
            <a:extLst xmlns:a="http://schemas.openxmlformats.org/drawingml/2006/main">
              <a:ext uri="{FF2B5EF4-FFF2-40B4-BE49-F238E27FC236}">
                <a16:creationId xmlns:a16="http://schemas.microsoft.com/office/drawing/2014/main" id="{694CB57F-20D7-4F8E-A504-6997C61F3E14}"/>
              </a:ext>
            </a:extLst>
          </p:cNvPr>
          <p:cNvSpPr>
            <a:spLocks xmlns:a="http://schemas.openxmlformats.org/drawingml/2006/main" noGrp="1"/>
          </p:cNvSpPr>
          <p:nvPr/>
        </p:nvSpPr>
        <p:spPr>
          <a:xfrm xmlns:a="http://schemas.openxmlformats.org/drawingml/2006/main">
            <a:off x="9182100" y="3238500"/>
            <a:ext cx="1809750" cy="6096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ctr">
              <a:defRPr sz="3900" b="1" i="0">
                <a:solidFill>
                  <a:srgbClr val="5C6C80"/>
                </a:solidFill>
                <a:latin typeface="Aptos"/>
                <a:ea typeface="Aptos"/>
                <a:cs typeface="Aptos"/>
              </a:defRPr>
            </a:pPr>
            <a:r>
              <a:rPr sz="3900" b="1" i="0">
                <a:solidFill>
                  <a:srgbClr val="5C6C80"/>
                </a:solidFill>
                <a:latin typeface="Aptos"/>
                <a:ea typeface="Aptos"/>
                <a:cs typeface="Aptos"/>
              </a:rPr>
              <a:t>9</a:t>
            </a:r>
          </a:p>
        </p:txBody>
      </p:sp>
      <p:sp>
        <p:nvSpPr>
          <p:cNvPr id="10" name="">
            <a:extLst xmlns:a="http://schemas.openxmlformats.org/drawingml/2006/main">
              <a:ext uri="{FF2B5EF4-FFF2-40B4-BE49-F238E27FC236}">
                <a16:creationId xmlns:a16="http://schemas.microsoft.com/office/drawing/2014/main" id="{C2FE4981-7CB1-49F4-9FE2-C8C610229A41}"/>
              </a:ext>
            </a:extLst>
          </p:cNvPr>
          <p:cNvSpPr>
            <a:spLocks xmlns:a="http://schemas.openxmlformats.org/drawingml/2006/main" noGrp="1"/>
          </p:cNvSpPr>
          <p:nvPr/>
        </p:nvSpPr>
        <p:spPr>
          <a:xfrm xmlns:a="http://schemas.openxmlformats.org/drawingml/2006/main">
            <a:off x="8905875" y="3829050"/>
            <a:ext cx="2362200" cy="2857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ctr">
              <a:defRPr sz="1500" b="0" i="0">
                <a:solidFill>
                  <a:srgbClr val="F4F1E8"/>
                </a:solidFill>
                <a:latin typeface="Aptos"/>
                <a:ea typeface="Aptos"/>
                <a:cs typeface="Aptos"/>
              </a:defRPr>
            </a:pPr>
            <a:r>
              <a:rPr sz="1500" b="0" i="0">
                <a:solidFill>
                  <a:srgbClr val="F4F1E8"/>
                </a:solidFill>
                <a:latin typeface="Aptos"/>
                <a:ea typeface="Aptos"/>
                <a:cs typeface="Aptos"/>
              </a:rPr>
              <a:t>imposed power limits</a:t>
            </a:r>
          </a:p>
        </p:txBody>
      </p:sp>
      <p:sp>
        <p:nvSpPr>
          <p:cNvPr id="11" name="">
            <a:extLst xmlns:a="http://schemas.openxmlformats.org/drawingml/2006/main">
              <a:ext uri="{FF2B5EF4-FFF2-40B4-BE49-F238E27FC236}">
                <a16:creationId xmlns:a16="http://schemas.microsoft.com/office/drawing/2014/main" id="{3A49C6C1-56F7-49BF-81E2-E62E3C5E8E2B}"/>
              </a:ext>
            </a:extLst>
          </p:cNvPr>
          <p:cNvSpPr>
            <a:spLocks xmlns:a="http://schemas.openxmlformats.org/drawingml/2006/main" noGrp="1"/>
          </p:cNvSpPr>
          <p:nvPr/>
        </p:nvSpPr>
        <p:spPr>
          <a:xfrm xmlns:a="http://schemas.openxmlformats.org/drawingml/2006/main">
            <a:off x="9182100" y="4495800"/>
            <a:ext cx="1809750" cy="5905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ctr">
              <a:defRPr sz="3750" b="1" i="0">
                <a:solidFill>
                  <a:srgbClr val="E56AA6"/>
                </a:solidFill>
                <a:latin typeface="Aptos"/>
                <a:ea typeface="Aptos"/>
                <a:cs typeface="Aptos"/>
              </a:defRPr>
            </a:pPr>
            <a:r>
              <a:rPr sz="3750" b="1" i="0">
                <a:solidFill>
                  <a:srgbClr val="E56AA6"/>
                </a:solidFill>
                <a:latin typeface="Aptos"/>
                <a:ea typeface="Aptos"/>
                <a:cs typeface="Aptos"/>
              </a:rPr>
              <a:t>0</a:t>
            </a:r>
          </a:p>
        </p:txBody>
      </p:sp>
      <p:sp>
        <p:nvSpPr>
          <p:cNvPr id="12" name="">
            <a:extLst xmlns:a="http://schemas.openxmlformats.org/drawingml/2006/main">
              <a:ext uri="{FF2B5EF4-FFF2-40B4-BE49-F238E27FC236}">
                <a16:creationId xmlns:a16="http://schemas.microsoft.com/office/drawing/2014/main" id="{344AC959-5012-44B3-B1B6-F4F4D1C9DFCF}"/>
              </a:ext>
            </a:extLst>
          </p:cNvPr>
          <p:cNvSpPr>
            <a:spLocks xmlns:a="http://schemas.openxmlformats.org/drawingml/2006/main" noGrp="1"/>
          </p:cNvSpPr>
          <p:nvPr/>
        </p:nvSpPr>
        <p:spPr>
          <a:xfrm xmlns:a="http://schemas.openxmlformats.org/drawingml/2006/main">
            <a:off x="9067800" y="5067300"/>
            <a:ext cx="2038350" cy="2857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ctr">
              <a:defRPr sz="1500" b="0" i="0">
                <a:solidFill>
                  <a:srgbClr val="F4F1E8"/>
                </a:solidFill>
                <a:latin typeface="Aptos"/>
                <a:ea typeface="Aptos"/>
                <a:cs typeface="Aptos"/>
              </a:defRPr>
            </a:pPr>
            <a:r>
              <a:rPr sz="1500" b="0" i="0">
                <a:solidFill>
                  <a:srgbClr val="F4F1E8"/>
                </a:solidFill>
                <a:latin typeface="Aptos"/>
                <a:ea typeface="Aptos"/>
                <a:cs typeface="Aptos"/>
              </a:rPr>
              <a:t>interior failures</a:t>
            </a:r>
          </a:p>
        </p:txBody>
      </p:sp>
    </p:spTree>
    <p:extLst>
      <p:ext uri="{BB962C8B-B14F-4D97-AF65-F5344CB8AC3E}">
        <p14:creationId xmlns:p14="http://schemas.microsoft.com/office/powerpoint/2010/main" val="1255184902"/>
      </p:ext>
    </p:extLst>
  </p:cSld>
</p:sld>
</file>

<file path=ppt/slides/slide14.xml><?xml version="1.0" encoding="utf-8"?>
<p:sld xmlns:p="http://schemas.openxmlformats.org/presentationml/2006/main">
  <p:cSld>
    <p:bg>
      <p:bgPr>
        <a:solidFill xmlns:a="http://schemas.openxmlformats.org/drawingml/2006/main">
          <a:srgbClr val="061325"/>
        </a:solidFill>
      </p:bgPr>
    </p:bg>
    <p:spTree>
      <p:nvGrpSpPr>
        <p:cNvPr id="1" name=""/>
        <p:cNvGrpSpPr/>
        <p:nvPr/>
      </p:nvGrpSpPr>
      <p:grpSpPr>
        <a:xfrm xmlns:a="http://schemas.openxmlformats.org/drawingml/2006/main"/>
      </p:grpSpPr>
      <p:sp>
        <p:nvSpPr>
          <p:cNvPr id="23" name="title-14">
            <a:extLst xmlns:a="http://schemas.openxmlformats.org/drawingml/2006/main">
              <a:ext uri="{FF2B5EF4-FFF2-40B4-BE49-F238E27FC236}">
                <a16:creationId xmlns:a16="http://schemas.microsoft.com/office/drawing/2014/main" id="{731AF0DC-1621-406A-B74D-CD06F38394B4}"/>
              </a:ext>
            </a:extLst>
          </p:cNvPr>
          <p:cNvSpPr>
            <a:spLocks xmlns:a="http://schemas.openxmlformats.org/drawingml/2006/main" noGrp="1"/>
          </p:cNvSpPr>
          <p:nvPr/>
        </p:nvSpPr>
        <p:spPr>
          <a:xfrm xmlns:a="http://schemas.openxmlformats.org/drawingml/2006/main">
            <a:off x="685800" y="400050"/>
            <a:ext cx="10572750" cy="5524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3075" b="1" i="0">
                <a:solidFill>
                  <a:srgbClr val="F7FAFC"/>
                </a:solidFill>
                <a:latin typeface="Aptos"/>
                <a:ea typeface="Aptos"/>
                <a:cs typeface="Aptos"/>
              </a:defRPr>
            </a:pPr>
            <a:r>
              <a:rPr sz="3075" b="1" i="0">
                <a:solidFill>
                  <a:srgbClr val="F7FAFC"/>
                </a:solidFill>
                <a:latin typeface="Aptos"/>
                <a:ea typeface="Aptos"/>
                <a:cs typeface="Aptos"/>
              </a:rPr>
              <a:t>A repeated root deletes one restoring direction</a:t>
            </a:r>
          </a:p>
        </p:txBody>
      </p:sp>
      <p:sp>
        <p:nvSpPr>
          <p:cNvPr id="2" name="">
            <a:extLst xmlns:a="http://schemas.openxmlformats.org/drawingml/2006/main">
              <a:ext uri="{FF2B5EF4-FFF2-40B4-BE49-F238E27FC236}">
                <a16:creationId xmlns:a16="http://schemas.microsoft.com/office/drawing/2014/main" id="{87F34699-F06B-4690-B1F3-272C3261C850}"/>
              </a:ext>
            </a:extLst>
          </p:cNvPr>
          <p:cNvSpPr>
            <a:spLocks xmlns:a="http://schemas.openxmlformats.org/drawingml/2006/main" noGrp="1"/>
          </p:cNvSpPr>
          <p:nvPr/>
        </p:nvSpPr>
        <p:spPr>
          <a:xfrm xmlns:a="http://schemas.openxmlformats.org/drawingml/2006/main">
            <a:off x="685800" y="1066800"/>
            <a:ext cx="685800" cy="47625"/>
          </a:xfrm>
          <a:prstGeom xmlns:a="http://schemas.openxmlformats.org/drawingml/2006/main" prst="rect">
            <a:avLst/>
          </a:prstGeom>
          <a:solidFill xmlns:a="http://schemas.openxmlformats.org/drawingml/2006/main">
            <a:srgbClr val="E56AA6"/>
          </a:solidFill>
          <a:ln xmlns:a="http://schemas.openxmlformats.org/drawingml/2006/main" w="0">
            <a:noFill/>
            <a:prstDash val="solid"/>
          </a:ln>
        </p:spPr>
      </p:sp>
      <p:sp>
        <p:nvSpPr>
          <p:cNvPr id="3" name="slide-number-14">
            <a:extLst xmlns:a="http://schemas.openxmlformats.org/drawingml/2006/main">
              <a:ext uri="{FF2B5EF4-FFF2-40B4-BE49-F238E27FC236}">
                <a16:creationId xmlns:a16="http://schemas.microsoft.com/office/drawing/2014/main" id="{33A699C2-338E-4BA5-950D-D9DB2C101929}"/>
              </a:ext>
            </a:extLst>
          </p:cNvPr>
          <p:cNvSpPr>
            <a:spLocks xmlns:a="http://schemas.openxmlformats.org/drawingml/2006/main" noGrp="1"/>
          </p:cNvSpPr>
          <p:nvPr/>
        </p:nvSpPr>
        <p:spPr>
          <a:xfrm xmlns:a="http://schemas.openxmlformats.org/drawingml/2006/main">
            <a:off x="11334750" y="6324600"/>
            <a:ext cx="400050" cy="2095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r">
              <a:defRPr sz="1200" b="0" i="0">
                <a:solidFill>
                  <a:srgbClr val="9FB1C7"/>
                </a:solidFill>
                <a:latin typeface="Aptos"/>
                <a:ea typeface="Aptos"/>
                <a:cs typeface="Aptos"/>
              </a:defRPr>
            </a:pPr>
            <a:r>
              <a:rPr sz="1200" b="0" i="0">
                <a:solidFill>
                  <a:srgbClr val="9FB1C7"/>
                </a:solidFill>
                <a:latin typeface="Aptos"/>
                <a:ea typeface="Aptos"/>
                <a:cs typeface="Aptos"/>
              </a:rPr>
              <a:t>14</a:t>
            </a:r>
          </a:p>
        </p:txBody>
      </p:sp>
      <p:sp>
        <p:nvSpPr>
          <p:cNvPr id="4" name="">
            <a:extLst xmlns:a="http://schemas.openxmlformats.org/drawingml/2006/main">
              <a:ext uri="{FF2B5EF4-FFF2-40B4-BE49-F238E27FC236}">
                <a16:creationId xmlns:a16="http://schemas.microsoft.com/office/drawing/2014/main" id="{7291B869-557A-494B-8F26-678AC628EF30}"/>
              </a:ext>
            </a:extLst>
          </p:cNvPr>
          <p:cNvSpPr>
            <a:spLocks xmlns:a="http://schemas.openxmlformats.org/drawingml/2006/main" noGrp="1"/>
          </p:cNvSpPr>
          <p:nvPr/>
        </p:nvSpPr>
        <p:spPr>
          <a:xfrm xmlns:a="http://schemas.openxmlformats.org/drawingml/2006/main">
            <a:off x="685800" y="1428750"/>
            <a:ext cx="4000500" cy="4514850"/>
          </a:xfrm>
          <a:prstGeom xmlns:a="http://schemas.openxmlformats.org/drawingml/2006/main" prst="roundRect">
            <a:avLst>
              <a:gd name="adj" fmla="val 2857"/>
            </a:avLst>
          </a:prstGeom>
          <a:solidFill xmlns:a="http://schemas.openxmlformats.org/drawingml/2006/main">
            <a:srgbClr val="081321"/>
          </a:solidFill>
          <a:ln xmlns:a="http://schemas.openxmlformats.org/drawingml/2006/main" w="9525">
            <a:solidFill>
              <a:srgbClr val="284663"/>
            </a:solidFill>
            <a:prstDash val="solid"/>
          </a:ln>
        </p:spPr>
      </p:sp>
      <p:sp>
        <p:nvSpPr>
          <p:cNvPr id="5" name="">
            <a:extLst xmlns:a="http://schemas.openxmlformats.org/drawingml/2006/main">
              <a:ext uri="{FF2B5EF4-FFF2-40B4-BE49-F238E27FC236}">
                <a16:creationId xmlns:a16="http://schemas.microsoft.com/office/drawing/2014/main" id="{DC05B873-D8FE-43D7-A1D7-E2F3CFEABEEE}"/>
              </a:ext>
            </a:extLst>
          </p:cNvPr>
          <p:cNvSpPr>
            <a:spLocks xmlns:a="http://schemas.openxmlformats.org/drawingml/2006/main" noGrp="1"/>
          </p:cNvSpPr>
          <p:nvPr/>
        </p:nvSpPr>
        <p:spPr>
          <a:xfrm xmlns:a="http://schemas.openxmlformats.org/drawingml/2006/main">
            <a:off x="914400" y="1619250"/>
            <a:ext cx="1714500" cy="2476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1200" b="1" i="0">
                <a:solidFill>
                  <a:srgbClr val="35C7F2"/>
                </a:solidFill>
                <a:latin typeface="Aptos"/>
                <a:ea typeface="Aptos"/>
                <a:cs typeface="Aptos"/>
              </a:defRPr>
            </a:pPr>
            <a:r>
              <a:rPr sz="1200" b="1" i="0">
                <a:solidFill>
                  <a:srgbClr val="35C7F2"/>
                </a:solidFill>
                <a:latin typeface="Aptos"/>
                <a:ea typeface="Aptos"/>
                <a:cs typeface="Aptos"/>
              </a:rPr>
              <a:t>SIMPLE ROOTS</a:t>
            </a:r>
          </a:p>
        </p:txBody>
      </p:sp>
      <p:sp>
        <p:nvSpPr>
          <p:cNvPr id="6" name="">
            <a:extLst xmlns:a="http://schemas.openxmlformats.org/drawingml/2006/main">
              <a:ext uri="{FF2B5EF4-FFF2-40B4-BE49-F238E27FC236}">
                <a16:creationId xmlns:a16="http://schemas.microsoft.com/office/drawing/2014/main" id="{8F8D2568-451F-4E7C-AC9E-0F8691B36094}"/>
              </a:ext>
            </a:extLst>
          </p:cNvPr>
          <p:cNvSpPr>
            <a:spLocks xmlns:a="http://schemas.openxmlformats.org/drawingml/2006/main" noGrp="1"/>
          </p:cNvSpPr>
          <p:nvPr/>
        </p:nvSpPr>
        <p:spPr>
          <a:xfrm xmlns:a="http://schemas.openxmlformats.org/drawingml/2006/main">
            <a:off x="933450" y="1981200"/>
            <a:ext cx="3505200" cy="4000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ctr">
              <a:defRPr sz="1950" b="1" i="0">
                <a:solidFill>
                  <a:srgbClr val="F7FAFC"/>
                </a:solidFill>
                <a:latin typeface="Cambria Math"/>
                <a:ea typeface="Cambria Math"/>
                <a:cs typeface="Cambria Math"/>
              </a:defRPr>
            </a:pPr>
            <a:r>
              <a:rPr sz="1950" b="1" i="0">
                <a:solidFill>
                  <a:srgbClr val="F7FAFC"/>
                </a:solidFill>
                <a:latin typeface="Cambria Math"/>
                <a:ea typeface="Cambria Math"/>
                <a:cs typeface="Cambria Math"/>
              </a:rPr>
              <a:t>q(s) = (s−r₋)(s−r₊)</a:t>
            </a:r>
          </a:p>
        </p:txBody>
      </p:sp>
      <p:sp>
        <p:nvSpPr>
          <p:cNvPr id="7" name="">
            <a:extLst xmlns:a="http://schemas.openxmlformats.org/drawingml/2006/main">
              <a:ext uri="{FF2B5EF4-FFF2-40B4-BE49-F238E27FC236}">
                <a16:creationId xmlns:a16="http://schemas.microsoft.com/office/drawing/2014/main" id="{99BB1C95-C020-4BB9-A8E9-2856F82A981C}"/>
              </a:ext>
            </a:extLst>
          </p:cNvPr>
          <p:cNvSpPr>
            <a:spLocks xmlns:a="http://schemas.openxmlformats.org/drawingml/2006/main" noGrp="1"/>
          </p:cNvSpPr>
          <p:nvPr/>
        </p:nvSpPr>
        <p:spPr>
          <a:xfrm xmlns:a="http://schemas.openxmlformats.org/drawingml/2006/main">
            <a:off x="933450" y="2400300"/>
            <a:ext cx="3505200" cy="3429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ctr">
              <a:defRPr sz="1725" b="0" i="0">
                <a:solidFill>
                  <a:srgbClr val="35C7F2"/>
                </a:solidFill>
                <a:latin typeface="Cambria Math"/>
                <a:ea typeface="Cambria Math"/>
                <a:cs typeface="Cambria Math"/>
              </a:defRPr>
            </a:pPr>
            <a:r>
              <a:rPr sz="1725" b="0" i="0">
                <a:solidFill>
                  <a:srgbClr val="35C7F2"/>
                </a:solidFill>
                <a:latin typeface="Cambria Math"/>
                <a:ea typeface="Cambria Math"/>
                <a:cs typeface="Cambria Math"/>
              </a:rPr>
              <a:t>q′(r±) = ±(r₊−r₋)</a:t>
            </a:r>
          </a:p>
        </p:txBody>
      </p:sp>
      <p:sp>
        <p:nvSpPr>
          <p:cNvPr id="8" name="">
            <a:extLst xmlns:a="http://schemas.openxmlformats.org/drawingml/2006/main">
              <a:ext uri="{FF2B5EF4-FFF2-40B4-BE49-F238E27FC236}">
                <a16:creationId xmlns:a16="http://schemas.microsoft.com/office/drawing/2014/main" id="{AF61FA8F-0315-4978-AFD0-F26DD940E173}"/>
              </a:ext>
            </a:extLst>
          </p:cNvPr>
          <p:cNvSpPr>
            <a:spLocks xmlns:a="http://schemas.openxmlformats.org/drawingml/2006/main" noGrp="1"/>
          </p:cNvSpPr>
          <p:nvPr/>
        </p:nvSpPr>
        <p:spPr>
          <a:xfrm xmlns:a="http://schemas.openxmlformats.org/drawingml/2006/main">
            <a:off x="1219200" y="3105150"/>
            <a:ext cx="2857500" cy="28575"/>
          </a:xfrm>
          <a:prstGeom xmlns:a="http://schemas.openxmlformats.org/drawingml/2006/main" prst="rect">
            <a:avLst/>
          </a:prstGeom>
          <a:solidFill xmlns:a="http://schemas.openxmlformats.org/drawingml/2006/main">
            <a:srgbClr val="35506D"/>
          </a:solidFill>
          <a:ln xmlns:a="http://schemas.openxmlformats.org/drawingml/2006/main" w="0">
            <a:noFill/>
            <a:prstDash val="solid"/>
          </a:ln>
        </p:spPr>
      </p:sp>
      <p:sp>
        <p:nvSpPr>
          <p:cNvPr id="9" name="">
            <a:extLst xmlns:a="http://schemas.openxmlformats.org/drawingml/2006/main">
              <a:ext uri="{FF2B5EF4-FFF2-40B4-BE49-F238E27FC236}">
                <a16:creationId xmlns:a16="http://schemas.microsoft.com/office/drawing/2014/main" id="{65077D3B-54D5-48E1-B806-0F902C7D7675}"/>
              </a:ext>
            </a:extLst>
          </p:cNvPr>
          <p:cNvSpPr>
            <a:spLocks xmlns:a="http://schemas.openxmlformats.org/drawingml/2006/main" noGrp="1"/>
          </p:cNvSpPr>
          <p:nvPr/>
        </p:nvSpPr>
        <p:spPr>
          <a:xfrm xmlns:a="http://schemas.openxmlformats.org/drawingml/2006/main">
            <a:off x="2019300" y="2981325"/>
            <a:ext cx="266700" cy="266700"/>
          </a:xfrm>
          <a:prstGeom xmlns:a="http://schemas.openxmlformats.org/drawingml/2006/main" prst="ellipse">
            <a:avLst/>
          </a:prstGeom>
          <a:solidFill xmlns:a="http://schemas.openxmlformats.org/drawingml/2006/main">
            <a:srgbClr val="35C7F2"/>
          </a:solidFill>
          <a:ln xmlns:a="http://schemas.openxmlformats.org/drawingml/2006/main" w="0">
            <a:noFill/>
            <a:prstDash val="solid"/>
          </a:ln>
        </p:spPr>
      </p:sp>
      <p:sp>
        <p:nvSpPr>
          <p:cNvPr id="10" name="">
            <a:extLst xmlns:a="http://schemas.openxmlformats.org/drawingml/2006/main">
              <a:ext uri="{FF2B5EF4-FFF2-40B4-BE49-F238E27FC236}">
                <a16:creationId xmlns:a16="http://schemas.microsoft.com/office/drawing/2014/main" id="{56839354-0D5C-43F2-A6D9-867D1335D8F2}"/>
              </a:ext>
            </a:extLst>
          </p:cNvPr>
          <p:cNvSpPr>
            <a:spLocks xmlns:a="http://schemas.openxmlformats.org/drawingml/2006/main" noGrp="1"/>
          </p:cNvSpPr>
          <p:nvPr/>
        </p:nvSpPr>
        <p:spPr>
          <a:xfrm xmlns:a="http://schemas.openxmlformats.org/drawingml/2006/main">
            <a:off x="3314700" y="2981325"/>
            <a:ext cx="266700" cy="266700"/>
          </a:xfrm>
          <a:prstGeom xmlns:a="http://schemas.openxmlformats.org/drawingml/2006/main" prst="ellipse">
            <a:avLst/>
          </a:prstGeom>
          <a:solidFill xmlns:a="http://schemas.openxmlformats.org/drawingml/2006/main">
            <a:srgbClr val="35C7F2"/>
          </a:solidFill>
          <a:ln xmlns:a="http://schemas.openxmlformats.org/drawingml/2006/main" w="0">
            <a:noFill/>
            <a:prstDash val="solid"/>
          </a:ln>
        </p:spPr>
      </p:sp>
      <p:sp>
        <p:nvSpPr>
          <p:cNvPr id="11" name="">
            <a:extLst xmlns:a="http://schemas.openxmlformats.org/drawingml/2006/main">
              <a:ext uri="{FF2B5EF4-FFF2-40B4-BE49-F238E27FC236}">
                <a16:creationId xmlns:a16="http://schemas.microsoft.com/office/drawing/2014/main" id="{9A3C8216-1851-4B6D-840D-2B10C049B727}"/>
              </a:ext>
            </a:extLst>
          </p:cNvPr>
          <p:cNvSpPr>
            <a:spLocks xmlns:a="http://schemas.openxmlformats.org/drawingml/2006/main" noGrp="1"/>
          </p:cNvSpPr>
          <p:nvPr/>
        </p:nvSpPr>
        <p:spPr>
          <a:xfrm xmlns:a="http://schemas.openxmlformats.org/drawingml/2006/main">
            <a:off x="1238250" y="3333750"/>
            <a:ext cx="2819400" cy="2667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ctr">
              <a:defRPr sz="1350" b="0" i="0">
                <a:solidFill>
                  <a:srgbClr val="9FB1C7"/>
                </a:solidFill>
                <a:latin typeface="Aptos"/>
                <a:ea typeface="Aptos"/>
                <a:cs typeface="Aptos"/>
              </a:defRPr>
            </a:pPr>
            <a:r>
              <a:rPr sz="1350" b="0" i="0">
                <a:solidFill>
                  <a:srgbClr val="9FB1C7"/>
                </a:solidFill>
                <a:latin typeface="Aptos"/>
                <a:ea typeface="Aptos"/>
                <a:cs typeface="Aptos"/>
              </a:rPr>
              <a:t>restoring sign survives</a:t>
            </a:r>
          </a:p>
        </p:txBody>
      </p:sp>
      <p:sp>
        <p:nvSpPr>
          <p:cNvPr id="12" name="">
            <a:extLst xmlns:a="http://schemas.openxmlformats.org/drawingml/2006/main">
              <a:ext uri="{FF2B5EF4-FFF2-40B4-BE49-F238E27FC236}">
                <a16:creationId xmlns:a16="http://schemas.microsoft.com/office/drawing/2014/main" id="{806F25FA-E275-488B-93B2-9DC495EA3C39}"/>
              </a:ext>
            </a:extLst>
          </p:cNvPr>
          <p:cNvSpPr>
            <a:spLocks xmlns:a="http://schemas.openxmlformats.org/drawingml/2006/main" noGrp="1"/>
          </p:cNvSpPr>
          <p:nvPr/>
        </p:nvSpPr>
        <p:spPr>
          <a:xfrm xmlns:a="http://schemas.openxmlformats.org/drawingml/2006/main">
            <a:off x="914400" y="3790950"/>
            <a:ext cx="3543300" cy="19050"/>
          </a:xfrm>
          <a:prstGeom xmlns:a="http://schemas.openxmlformats.org/drawingml/2006/main" prst="rect">
            <a:avLst/>
          </a:prstGeom>
          <a:solidFill xmlns:a="http://schemas.openxmlformats.org/drawingml/2006/main">
            <a:srgbClr val="284663"/>
          </a:solidFill>
          <a:ln xmlns:a="http://schemas.openxmlformats.org/drawingml/2006/main" w="0">
            <a:noFill/>
            <a:prstDash val="solid"/>
          </a:ln>
        </p:spPr>
      </p:sp>
      <p:sp>
        <p:nvSpPr>
          <p:cNvPr id="13" name="">
            <a:extLst xmlns:a="http://schemas.openxmlformats.org/drawingml/2006/main">
              <a:ext uri="{FF2B5EF4-FFF2-40B4-BE49-F238E27FC236}">
                <a16:creationId xmlns:a16="http://schemas.microsoft.com/office/drawing/2014/main" id="{4F72E411-DDC0-48BC-846A-D3E58B02C471}"/>
              </a:ext>
            </a:extLst>
          </p:cNvPr>
          <p:cNvSpPr>
            <a:spLocks xmlns:a="http://schemas.openxmlformats.org/drawingml/2006/main" noGrp="1"/>
          </p:cNvSpPr>
          <p:nvPr/>
        </p:nvSpPr>
        <p:spPr>
          <a:xfrm xmlns:a="http://schemas.openxmlformats.org/drawingml/2006/main">
            <a:off x="914400" y="3981450"/>
            <a:ext cx="1905000" cy="2476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1200" b="1" i="0">
                <a:solidFill>
                  <a:srgbClr val="E56AA6"/>
                </a:solidFill>
                <a:latin typeface="Aptos"/>
                <a:ea typeface="Aptos"/>
                <a:cs typeface="Aptos"/>
              </a:defRPr>
            </a:pPr>
            <a:r>
              <a:rPr sz="1200" b="1" i="0">
                <a:solidFill>
                  <a:srgbClr val="E56AA6"/>
                </a:solidFill>
                <a:latin typeface="Aptos"/>
                <a:ea typeface="Aptos"/>
                <a:cs typeface="Aptos"/>
              </a:rPr>
              <a:t>REPEATED ROOT</a:t>
            </a:r>
          </a:p>
        </p:txBody>
      </p:sp>
      <p:sp>
        <p:nvSpPr>
          <p:cNvPr id="14" name="">
            <a:extLst xmlns:a="http://schemas.openxmlformats.org/drawingml/2006/main">
              <a:ext uri="{FF2B5EF4-FFF2-40B4-BE49-F238E27FC236}">
                <a16:creationId xmlns:a16="http://schemas.microsoft.com/office/drawing/2014/main" id="{6B09760B-B1A0-454A-A180-709E7F4BDA99}"/>
              </a:ext>
            </a:extLst>
          </p:cNvPr>
          <p:cNvSpPr>
            <a:spLocks xmlns:a="http://schemas.openxmlformats.org/drawingml/2006/main" noGrp="1"/>
          </p:cNvSpPr>
          <p:nvPr/>
        </p:nvSpPr>
        <p:spPr>
          <a:xfrm xmlns:a="http://schemas.openxmlformats.org/drawingml/2006/main">
            <a:off x="933450" y="4343400"/>
            <a:ext cx="3505200" cy="4000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ctr">
              <a:defRPr sz="1875" b="1" i="0">
                <a:solidFill>
                  <a:srgbClr val="F7FAFC"/>
                </a:solidFill>
                <a:latin typeface="Cambria Math"/>
                <a:ea typeface="Cambria Math"/>
                <a:cs typeface="Cambria Math"/>
              </a:defRPr>
            </a:pPr>
            <a:r>
              <a:rPr sz="1875" b="1" i="0">
                <a:solidFill>
                  <a:srgbClr val="F7FAFC"/>
                </a:solidFill>
                <a:latin typeface="Cambria Math"/>
                <a:ea typeface="Cambria Math"/>
                <a:cs typeface="Cambria Math"/>
              </a:rPr>
              <a:t>q(s) = (s−r)² ≥ 0     q′(r)=0</a:t>
            </a:r>
          </a:p>
        </p:txBody>
      </p:sp>
      <p:sp>
        <p:nvSpPr>
          <p:cNvPr id="15" name="">
            <a:extLst xmlns:a="http://schemas.openxmlformats.org/drawingml/2006/main">
              <a:ext uri="{FF2B5EF4-FFF2-40B4-BE49-F238E27FC236}">
                <a16:creationId xmlns:a16="http://schemas.microsoft.com/office/drawing/2014/main" id="{BBC29FFF-ABA8-48C7-835C-F67C1BB13293}"/>
              </a:ext>
            </a:extLst>
          </p:cNvPr>
          <p:cNvSpPr>
            <a:spLocks xmlns:a="http://schemas.openxmlformats.org/drawingml/2006/main" noGrp="1"/>
          </p:cNvSpPr>
          <p:nvPr/>
        </p:nvSpPr>
        <p:spPr>
          <a:xfrm xmlns:a="http://schemas.openxmlformats.org/drawingml/2006/main">
            <a:off x="1219200" y="5105400"/>
            <a:ext cx="2857500" cy="28575"/>
          </a:xfrm>
          <a:prstGeom xmlns:a="http://schemas.openxmlformats.org/drawingml/2006/main" prst="rect">
            <a:avLst/>
          </a:prstGeom>
          <a:solidFill xmlns:a="http://schemas.openxmlformats.org/drawingml/2006/main">
            <a:srgbClr val="35506D"/>
          </a:solidFill>
          <a:ln xmlns:a="http://schemas.openxmlformats.org/drawingml/2006/main" w="0">
            <a:noFill/>
            <a:prstDash val="solid"/>
          </a:ln>
        </p:spPr>
      </p:sp>
      <p:sp>
        <p:nvSpPr>
          <p:cNvPr id="16" name="">
            <a:extLst xmlns:a="http://schemas.openxmlformats.org/drawingml/2006/main">
              <a:ext uri="{FF2B5EF4-FFF2-40B4-BE49-F238E27FC236}">
                <a16:creationId xmlns:a16="http://schemas.microsoft.com/office/drawing/2014/main" id="{A3C85234-15D4-4748-B4D7-725DD8EC90EB}"/>
              </a:ext>
            </a:extLst>
          </p:cNvPr>
          <p:cNvSpPr>
            <a:spLocks xmlns:a="http://schemas.openxmlformats.org/drawingml/2006/main" noGrp="1"/>
          </p:cNvSpPr>
          <p:nvPr/>
        </p:nvSpPr>
        <p:spPr>
          <a:xfrm xmlns:a="http://schemas.openxmlformats.org/drawingml/2006/main">
            <a:off x="2628900" y="4981575"/>
            <a:ext cx="266700" cy="266700"/>
          </a:xfrm>
          <a:prstGeom xmlns:a="http://schemas.openxmlformats.org/drawingml/2006/main" prst="ellipse">
            <a:avLst/>
          </a:prstGeom>
          <a:solidFill xmlns:a="http://schemas.openxmlformats.org/drawingml/2006/main">
            <a:srgbClr val="E56AA6"/>
          </a:solidFill>
          <a:ln xmlns:a="http://schemas.openxmlformats.org/drawingml/2006/main" w="0">
            <a:noFill/>
            <a:prstDash val="solid"/>
          </a:ln>
        </p:spPr>
      </p:sp>
      <p:sp>
        <p:nvSpPr>
          <p:cNvPr id="17" name="">
            <a:extLst xmlns:a="http://schemas.openxmlformats.org/drawingml/2006/main">
              <a:ext uri="{FF2B5EF4-FFF2-40B4-BE49-F238E27FC236}">
                <a16:creationId xmlns:a16="http://schemas.microsoft.com/office/drawing/2014/main" id="{B74F14EA-500F-41A3-8F0E-6DA66ED6BB58}"/>
              </a:ext>
            </a:extLst>
          </p:cNvPr>
          <p:cNvSpPr>
            <a:spLocks xmlns:a="http://schemas.openxmlformats.org/drawingml/2006/main" noGrp="1"/>
          </p:cNvSpPr>
          <p:nvPr/>
        </p:nvSpPr>
        <p:spPr>
          <a:xfrm xmlns:a="http://schemas.openxmlformats.org/drawingml/2006/main">
            <a:off x="1809750" y="4895850"/>
            <a:ext cx="571500" cy="4000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ctr">
              <a:defRPr sz="2250" b="0" i="0">
                <a:solidFill>
                  <a:srgbClr val="F2A61A"/>
                </a:solidFill>
                <a:latin typeface="Aptos"/>
                <a:ea typeface="Aptos"/>
                <a:cs typeface="Aptos"/>
              </a:defRPr>
            </a:pPr>
            <a:r>
              <a:rPr sz="2250" b="0" i="0">
                <a:solidFill>
                  <a:srgbClr val="F2A61A"/>
                </a:solidFill>
                <a:latin typeface="Aptos"/>
                <a:ea typeface="Aptos"/>
                <a:cs typeface="Aptos"/>
              </a:rPr>
              <a:t>←</a:t>
            </a:r>
          </a:p>
        </p:txBody>
      </p:sp>
      <p:sp>
        <p:nvSpPr>
          <p:cNvPr id="18" name="">
            <a:extLst xmlns:a="http://schemas.openxmlformats.org/drawingml/2006/main">
              <a:ext uri="{FF2B5EF4-FFF2-40B4-BE49-F238E27FC236}">
                <a16:creationId xmlns:a16="http://schemas.microsoft.com/office/drawing/2014/main" id="{7B9A2D73-37DC-46EA-89F9-600596723942}"/>
              </a:ext>
            </a:extLst>
          </p:cNvPr>
          <p:cNvSpPr>
            <a:spLocks xmlns:a="http://schemas.openxmlformats.org/drawingml/2006/main" noGrp="1"/>
          </p:cNvSpPr>
          <p:nvPr/>
        </p:nvSpPr>
        <p:spPr>
          <a:xfrm xmlns:a="http://schemas.openxmlformats.org/drawingml/2006/main">
            <a:off x="3124200" y="4895850"/>
            <a:ext cx="571500" cy="4000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ctr">
              <a:defRPr sz="2250" b="0" i="0">
                <a:solidFill>
                  <a:srgbClr val="F2A61A"/>
                </a:solidFill>
                <a:latin typeface="Aptos"/>
                <a:ea typeface="Aptos"/>
                <a:cs typeface="Aptos"/>
              </a:defRPr>
            </a:pPr>
            <a:r>
              <a:rPr sz="2250" b="0" i="0">
                <a:solidFill>
                  <a:srgbClr val="F2A61A"/>
                </a:solidFill>
                <a:latin typeface="Aptos"/>
                <a:ea typeface="Aptos"/>
                <a:cs typeface="Aptos"/>
              </a:rPr>
              <a:t>←</a:t>
            </a:r>
          </a:p>
        </p:txBody>
      </p:sp>
      <p:sp>
        <p:nvSpPr>
          <p:cNvPr id="19" name="">
            <a:extLst xmlns:a="http://schemas.openxmlformats.org/drawingml/2006/main">
              <a:ext uri="{FF2B5EF4-FFF2-40B4-BE49-F238E27FC236}">
                <a16:creationId xmlns:a16="http://schemas.microsoft.com/office/drawing/2014/main" id="{E4ADE13D-AAD5-440D-B591-4199069EB410}"/>
              </a:ext>
            </a:extLst>
          </p:cNvPr>
          <p:cNvSpPr>
            <a:spLocks xmlns:a="http://schemas.openxmlformats.org/drawingml/2006/main" noGrp="1"/>
          </p:cNvSpPr>
          <p:nvPr/>
        </p:nvSpPr>
        <p:spPr>
          <a:xfrm xmlns:a="http://schemas.openxmlformats.org/drawingml/2006/main">
            <a:off x="971550" y="5391150"/>
            <a:ext cx="3390900" cy="3619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ctr">
              <a:defRPr sz="1350" b="0" i="0">
                <a:solidFill>
                  <a:srgbClr val="9FB1C7"/>
                </a:solidFill>
                <a:latin typeface="Aptos"/>
                <a:ea typeface="Aptos"/>
                <a:cs typeface="Aptos"/>
              </a:defRPr>
            </a:pPr>
            <a:r>
              <a:rPr sz="1350" b="0" i="0">
                <a:solidFill>
                  <a:srgbClr val="9FB1C7"/>
                </a:solidFill>
                <a:latin typeface="Aptos"/>
                <a:ea typeface="Aptos"/>
                <a:cs typeface="Aptos"/>
              </a:rPr>
              <a:t>fixed polarity: one side attracts, one side escapes</a:t>
            </a:r>
          </a:p>
        </p:txBody>
      </p:sp>
      <p:graphicFrame>
        <p:nvGraphicFramePr>
          <p:cNvPr id="42" name="Chart"/>
          <p:cNvGraphicFramePr/>
          <p:nvPr/>
        </p:nvGraphicFramePr>
        <p:xfrm>
          <a:off xmlns:a="http://schemas.openxmlformats.org/drawingml/2006/main" x="5143500" y="2000250"/>
          <a:ext xmlns:a="http://schemas.openxmlformats.org/drawingml/2006/main" cx="6000750" cy="3333750"/>
        </p:xfrm>
        <a:graphic xmlns:a="http://schemas.openxmlformats.org/drawingml/2006/main">
          <a:graphicData uri="http://schemas.openxmlformats.org/drawingml/2006/chart">
            <c:chart xmlns:r="http://schemas.openxmlformats.org/officeDocument/2006/relationships" xmlns:c="http://schemas.openxmlformats.org/drawingml/2006/chart" r:id="R3bd25f6bd1cc42cc"/>
          </a:graphicData>
        </a:graphic>
      </p:graphicFrame>
      <p:sp>
        <p:nvSpPr>
          <p:cNvPr id="21" name="">
            <a:extLst xmlns:a="http://schemas.openxmlformats.org/drawingml/2006/main">
              <a:ext uri="{FF2B5EF4-FFF2-40B4-BE49-F238E27FC236}">
                <a16:creationId xmlns:a16="http://schemas.microsoft.com/office/drawing/2014/main" id="{B8E8C107-A40C-48A1-AFC3-C17920E95313}"/>
              </a:ext>
            </a:extLst>
          </p:cNvPr>
          <p:cNvSpPr>
            <a:spLocks xmlns:a="http://schemas.openxmlformats.org/drawingml/2006/main" noGrp="1"/>
          </p:cNvSpPr>
          <p:nvPr/>
        </p:nvSpPr>
        <p:spPr>
          <a:xfrm xmlns:a="http://schemas.openxmlformats.org/drawingml/2006/main">
            <a:off x="5219700" y="1428750"/>
            <a:ext cx="5810250" cy="3238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1650" b="1" i="0">
                <a:solidFill>
                  <a:srgbClr val="F4F1E8"/>
                </a:solidFill>
                <a:latin typeface="Aptos"/>
                <a:ea typeface="Aptos"/>
                <a:cs typeface="Aptos"/>
              </a:defRPr>
            </a:pPr>
            <a:r>
              <a:rPr sz="1650" b="1" i="0">
                <a:solidFill>
                  <a:srgbClr val="F4F1E8"/>
                </a:solidFill>
                <a:latin typeface="Aptos"/>
                <a:ea typeface="Aptos"/>
                <a:cs typeface="Aptos"/>
              </a:rPr>
              <a:t>The measured slowing follows the collapsing slope</a:t>
            </a:r>
          </a:p>
        </p:txBody>
      </p:sp>
      <p:sp>
        <p:nvSpPr>
          <p:cNvPr id="22" name="">
            <a:extLst xmlns:a="http://schemas.openxmlformats.org/drawingml/2006/main">
              <a:ext uri="{FF2B5EF4-FFF2-40B4-BE49-F238E27FC236}">
                <a16:creationId xmlns:a16="http://schemas.microsoft.com/office/drawing/2014/main" id="{C089BB8F-4AD6-424F-8A57-2B60F3FAD7DF}"/>
              </a:ext>
            </a:extLst>
          </p:cNvPr>
          <p:cNvSpPr>
            <a:spLocks xmlns:a="http://schemas.openxmlformats.org/drawingml/2006/main" noGrp="1"/>
          </p:cNvSpPr>
          <p:nvPr/>
        </p:nvSpPr>
        <p:spPr>
          <a:xfrm xmlns:a="http://schemas.openxmlformats.org/drawingml/2006/main">
            <a:off x="5219700" y="1724025"/>
            <a:ext cx="5810250" cy="2667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1275" b="0" i="0">
                <a:solidFill>
                  <a:srgbClr val="9FB1C7"/>
                </a:solidFill>
                <a:latin typeface="Aptos"/>
                <a:ea typeface="Aptos"/>
                <a:cs typeface="Aptos"/>
              </a:defRPr>
            </a:pPr>
            <a:r>
              <a:rPr sz="1275" b="0" i="0">
                <a:solidFill>
                  <a:srgbClr val="9FB1C7"/>
                </a:solidFill>
                <a:latin typeface="Aptos"/>
                <a:ea typeface="Aptos"/>
                <a:cs typeface="Aptos"/>
              </a:rPr>
              <a:t>all seven simple-root cases settle; the repeated-root points require one-sided approach</a:t>
            </a:r>
          </a:p>
        </p:txBody>
      </p:sp>
    </p:spTree>
    <p:extLst>
      <p:ext uri="{BB962C8B-B14F-4D97-AF65-F5344CB8AC3E}">
        <p14:creationId xmlns:p14="http://schemas.microsoft.com/office/powerpoint/2010/main" val="220616058"/>
      </p:ext>
    </p:extLst>
  </p:cSld>
</p:sld>
</file>

<file path=ppt/slides/slide15.xml><?xml version="1.0" encoding="utf-8"?>
<p:sld xmlns:p="http://schemas.openxmlformats.org/presentationml/2006/main">
  <p:cSld>
    <p:bg>
      <p:bgPr>
        <a:solidFill xmlns:a="http://schemas.openxmlformats.org/drawingml/2006/main">
          <a:srgbClr val="061325"/>
        </a:solidFill>
      </p:bgPr>
    </p:bg>
    <p:spTree>
      <p:nvGrpSpPr>
        <p:cNvPr id="1" name=""/>
        <p:cNvGrpSpPr/>
        <p:nvPr/>
      </p:nvGrpSpPr>
      <p:grpSpPr>
        <a:xfrm xmlns:a="http://schemas.openxmlformats.org/drawingml/2006/main"/>
      </p:grpSpPr>
      <p:sp>
        <p:nvSpPr>
          <p:cNvPr id="10" name="slide-number-15">
            <a:extLst xmlns:a="http://schemas.openxmlformats.org/drawingml/2006/main">
              <a:ext uri="{FF2B5EF4-FFF2-40B4-BE49-F238E27FC236}">
                <a16:creationId xmlns:a16="http://schemas.microsoft.com/office/drawing/2014/main" id="{A32B3AD9-82AD-4568-B8E1-104F6AAA3C32}"/>
              </a:ext>
            </a:extLst>
          </p:cNvPr>
          <p:cNvSpPr>
            <a:spLocks xmlns:a="http://schemas.openxmlformats.org/drawingml/2006/main" noGrp="1"/>
          </p:cNvSpPr>
          <p:nvPr/>
        </p:nvSpPr>
        <p:spPr>
          <a:xfrm xmlns:a="http://schemas.openxmlformats.org/drawingml/2006/main">
            <a:off x="11334750" y="6324600"/>
            <a:ext cx="400050" cy="2095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r">
              <a:defRPr sz="1200" b="0" i="0">
                <a:solidFill>
                  <a:srgbClr val="9FB1C7"/>
                </a:solidFill>
                <a:latin typeface="Aptos"/>
                <a:ea typeface="Aptos"/>
                <a:cs typeface="Aptos"/>
              </a:defRPr>
            </a:pPr>
            <a:r>
              <a:rPr sz="1200" b="0" i="0">
                <a:solidFill>
                  <a:srgbClr val="9FB1C7"/>
                </a:solidFill>
                <a:latin typeface="Aptos"/>
                <a:ea typeface="Aptos"/>
                <a:cs typeface="Aptos"/>
              </a:rPr>
              <a:t>15</a:t>
            </a:r>
          </a:p>
        </p:txBody>
      </p:sp>
      <p:pic>
        <p:nvPicPr>
          <p:cNvPr id="11" name=""/>
          <p:cNvPicPr>
            <a:picLocks xmlns:a="http://schemas.openxmlformats.org/drawingml/2006/main" noChangeAspect="1"/>
          </p:cNvPicPr>
          <p:nvPr/>
        </p:nvPicPr>
        <p:blipFill>
          <a:blip xmlns:r="http://schemas.openxmlformats.org/officeDocument/2006/relationships" xmlns:a="http://schemas.openxmlformats.org/drawingml/2006/main" r:embed="R710983ec20924691"/>
          <a:srcRect xmlns:a="http://schemas.openxmlformats.org/drawingml/2006/main" l="0" t="27" r="0" b="27"/>
          <a:stretch xmlns:a="http://schemas.openxmlformats.org/drawingml/2006/main">
            <a:fillRect l="0" t="0" r="0" b="0"/>
          </a:stretch>
        </p:blipFill>
        <p:spPr>
          <a:xfrm xmlns:a="http://schemas.openxmlformats.org/drawingml/2006/main">
            <a:off x="0" y="0"/>
            <a:ext cx="12192000" cy="6858000"/>
          </a:xfrm>
          <a:prstGeom xmlns:a="http://schemas.openxmlformats.org/drawingml/2006/main" prst="rect">
            <a:avLst/>
          </a:prstGeom>
        </p:spPr>
      </p:pic>
      <p:sp>
        <p:nvSpPr>
          <p:cNvPr id="3" name="">
            <a:extLst xmlns:a="http://schemas.openxmlformats.org/drawingml/2006/main">
              <a:ext uri="{FF2B5EF4-FFF2-40B4-BE49-F238E27FC236}">
                <a16:creationId xmlns:a16="http://schemas.microsoft.com/office/drawing/2014/main" id="{B5053741-4ED6-4B7F-A3A9-9CF33C9D22E6}"/>
              </a:ext>
            </a:extLst>
          </p:cNvPr>
          <p:cNvSpPr>
            <a:spLocks xmlns:a="http://schemas.openxmlformats.org/drawingml/2006/main" noGrp="1"/>
          </p:cNvSpPr>
          <p:nvPr/>
        </p:nvSpPr>
        <p:spPr>
          <a:xfrm xmlns:a="http://schemas.openxmlformats.org/drawingml/2006/main">
            <a:off x="552450" y="381000"/>
            <a:ext cx="7429500" cy="5524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3225" b="1" i="0">
                <a:solidFill>
                  <a:srgbClr val="F7FAFC"/>
                </a:solidFill>
                <a:latin typeface="Aptos"/>
                <a:ea typeface="Aptos"/>
                <a:cs typeface="Aptos"/>
              </a:defRPr>
            </a:pPr>
            <a:r>
              <a:rPr sz="3225" b="1" i="0">
                <a:solidFill>
                  <a:srgbClr val="F7FAFC"/>
                </a:solidFill>
                <a:latin typeface="Aptos"/>
                <a:ea typeface="Aptos"/>
                <a:cs typeface="Aptos"/>
              </a:rPr>
              <a:t>Light can solve where materials agree</a:t>
            </a:r>
          </a:p>
        </p:txBody>
      </p:sp>
      <p:sp>
        <p:nvSpPr>
          <p:cNvPr id="4" name="">
            <a:extLst xmlns:a="http://schemas.openxmlformats.org/drawingml/2006/main">
              <a:ext uri="{FF2B5EF4-FFF2-40B4-BE49-F238E27FC236}">
                <a16:creationId xmlns:a16="http://schemas.microsoft.com/office/drawing/2014/main" id="{5444BEB3-2CF6-4A15-BFC4-1087B76C194F}"/>
              </a:ext>
            </a:extLst>
          </p:cNvPr>
          <p:cNvSpPr>
            <a:spLocks xmlns:a="http://schemas.openxmlformats.org/drawingml/2006/main" noGrp="1"/>
          </p:cNvSpPr>
          <p:nvPr/>
        </p:nvSpPr>
        <p:spPr>
          <a:xfrm xmlns:a="http://schemas.openxmlformats.org/drawingml/2006/main">
            <a:off x="552450" y="5029200"/>
            <a:ext cx="6858000" cy="647700"/>
          </a:xfrm>
          <a:prstGeom xmlns:a="http://schemas.openxmlformats.org/drawingml/2006/main" prst="roundRect">
            <a:avLst>
              <a:gd name="adj" fmla="val 17647"/>
            </a:avLst>
          </a:prstGeom>
          <a:solidFill xmlns:a="http://schemas.openxmlformats.org/drawingml/2006/main">
            <a:srgbClr val="07101D">
              <a:alpha val="92157"/>
            </a:srgbClr>
          </a:solidFill>
          <a:ln xmlns:a="http://schemas.openxmlformats.org/drawingml/2006/main" w="9525">
            <a:solidFill>
              <a:srgbClr val="284663"/>
            </a:solidFill>
            <a:prstDash val="solid"/>
          </a:ln>
        </p:spPr>
      </p:sp>
      <p:sp>
        <p:nvSpPr>
          <p:cNvPr id="5" name="">
            <a:extLst xmlns:a="http://schemas.openxmlformats.org/drawingml/2006/main">
              <a:ext uri="{FF2B5EF4-FFF2-40B4-BE49-F238E27FC236}">
                <a16:creationId xmlns:a16="http://schemas.microsoft.com/office/drawing/2014/main" id="{BC5919D6-BD7E-417F-BE51-428F7E651F61}"/>
              </a:ext>
            </a:extLst>
          </p:cNvPr>
          <p:cNvSpPr>
            <a:spLocks xmlns:a="http://schemas.openxmlformats.org/drawingml/2006/main" noGrp="1"/>
          </p:cNvSpPr>
          <p:nvPr/>
        </p:nvSpPr>
        <p:spPr>
          <a:xfrm xmlns:a="http://schemas.openxmlformats.org/drawingml/2006/main">
            <a:off x="781050" y="5200650"/>
            <a:ext cx="1809750" cy="3238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ctr">
              <a:defRPr sz="1575" b="1" i="0">
                <a:solidFill>
                  <a:srgbClr val="35C7F2"/>
                </a:solidFill>
                <a:latin typeface="Aptos"/>
                <a:ea typeface="Aptos"/>
                <a:cs typeface="Aptos"/>
              </a:defRPr>
            </a:pPr>
            <a:r>
              <a:rPr sz="1575" b="1" i="0">
                <a:solidFill>
                  <a:srgbClr val="35C7F2"/>
                </a:solidFill>
                <a:latin typeface="Aptos"/>
                <a:ea typeface="Aptos"/>
                <a:cs typeface="Aptos"/>
              </a:rPr>
              <a:t>field = variable</a:t>
            </a:r>
          </a:p>
        </p:txBody>
      </p:sp>
      <p:sp>
        <p:nvSpPr>
          <p:cNvPr id="6" name="">
            <a:extLst xmlns:a="http://schemas.openxmlformats.org/drawingml/2006/main">
              <a:ext uri="{FF2B5EF4-FFF2-40B4-BE49-F238E27FC236}">
                <a16:creationId xmlns:a16="http://schemas.microsoft.com/office/drawing/2014/main" id="{CB9EEB50-8876-4019-8B18-7B773FED1E58}"/>
              </a:ext>
            </a:extLst>
          </p:cNvPr>
          <p:cNvSpPr>
            <a:spLocks xmlns:a="http://schemas.openxmlformats.org/drawingml/2006/main" noGrp="1"/>
          </p:cNvSpPr>
          <p:nvPr/>
        </p:nvSpPr>
        <p:spPr>
          <a:xfrm xmlns:a="http://schemas.openxmlformats.org/drawingml/2006/main">
            <a:off x="2838450" y="5200650"/>
            <a:ext cx="2095500" cy="3238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ctr">
              <a:defRPr sz="1575" b="1" i="0">
                <a:solidFill>
                  <a:srgbClr val="E56AA6"/>
                </a:solidFill>
                <a:latin typeface="Aptos"/>
                <a:ea typeface="Aptos"/>
                <a:cs typeface="Aptos"/>
              </a:defRPr>
            </a:pPr>
            <a:r>
              <a:rPr sz="1575" b="1" i="0">
                <a:solidFill>
                  <a:srgbClr val="E56AA6"/>
                </a:solidFill>
                <a:latin typeface="Aptos"/>
                <a:ea typeface="Aptos"/>
                <a:cs typeface="Aptos"/>
              </a:rPr>
              <a:t>mismatch = residual</a:t>
            </a:r>
          </a:p>
        </p:txBody>
      </p:sp>
      <p:sp>
        <p:nvSpPr>
          <p:cNvPr id="7" name="">
            <a:extLst xmlns:a="http://schemas.openxmlformats.org/drawingml/2006/main">
              <a:ext uri="{FF2B5EF4-FFF2-40B4-BE49-F238E27FC236}">
                <a16:creationId xmlns:a16="http://schemas.microsoft.com/office/drawing/2014/main" id="{06469102-9A06-4A17-B266-C7DFCF174B54}"/>
              </a:ext>
            </a:extLst>
          </p:cNvPr>
          <p:cNvSpPr>
            <a:spLocks xmlns:a="http://schemas.openxmlformats.org/drawingml/2006/main" noGrp="1"/>
          </p:cNvSpPr>
          <p:nvPr/>
        </p:nvSpPr>
        <p:spPr>
          <a:xfrm xmlns:a="http://schemas.openxmlformats.org/drawingml/2006/main">
            <a:off x="5162550" y="5200650"/>
            <a:ext cx="2019300" cy="3238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ctr">
              <a:defRPr sz="1575" b="1" i="0">
                <a:solidFill>
                  <a:srgbClr val="F2A61A"/>
                </a:solidFill>
                <a:latin typeface="Aptos"/>
                <a:ea typeface="Aptos"/>
                <a:cs typeface="Aptos"/>
              </a:defRPr>
            </a:pPr>
            <a:r>
              <a:rPr sz="1575" b="1" i="0">
                <a:solidFill>
                  <a:srgbClr val="F2A61A"/>
                </a:solidFill>
                <a:latin typeface="Aptos"/>
                <a:ea typeface="Aptos"/>
                <a:cs typeface="Aptos"/>
              </a:rPr>
              <a:t>feedback = iteration</a:t>
            </a:r>
          </a:p>
        </p:txBody>
      </p:sp>
      <p:sp>
        <p:nvSpPr>
          <p:cNvPr id="8" name="">
            <a:extLst xmlns:a="http://schemas.openxmlformats.org/drawingml/2006/main">
              <a:ext uri="{FF2B5EF4-FFF2-40B4-BE49-F238E27FC236}">
                <a16:creationId xmlns:a16="http://schemas.microsoft.com/office/drawing/2014/main" id="{3D7208FA-460F-4AE1-AA05-27EBF2A0D479}"/>
              </a:ext>
            </a:extLst>
          </p:cNvPr>
          <p:cNvSpPr>
            <a:spLocks xmlns:a="http://schemas.openxmlformats.org/drawingml/2006/main" noGrp="1"/>
          </p:cNvSpPr>
          <p:nvPr/>
        </p:nvSpPr>
        <p:spPr>
          <a:xfrm xmlns:a="http://schemas.openxmlformats.org/drawingml/2006/main">
            <a:off x="590550" y="5829300"/>
            <a:ext cx="781050" cy="47625"/>
          </a:xfrm>
          <a:prstGeom xmlns:a="http://schemas.openxmlformats.org/drawingml/2006/main" prst="rect">
            <a:avLst/>
          </a:prstGeom>
          <a:solidFill xmlns:a="http://schemas.openxmlformats.org/drawingml/2006/main">
            <a:srgbClr val="F2A61A"/>
          </a:solidFill>
          <a:ln xmlns:a="http://schemas.openxmlformats.org/drawingml/2006/main" w="0">
            <a:noFill/>
            <a:prstDash val="solid"/>
          </a:ln>
        </p:spPr>
      </p:sp>
      <p:sp>
        <p:nvSpPr>
          <p:cNvPr id="9" name="">
            <a:extLst xmlns:a="http://schemas.openxmlformats.org/drawingml/2006/main">
              <a:ext uri="{FF2B5EF4-FFF2-40B4-BE49-F238E27FC236}">
                <a16:creationId xmlns:a16="http://schemas.microsoft.com/office/drawing/2014/main" id="{C7DA1B26-E61A-4AFE-B2B4-56E1F81D9556}"/>
              </a:ext>
            </a:extLst>
          </p:cNvPr>
          <p:cNvSpPr>
            <a:spLocks xmlns:a="http://schemas.openxmlformats.org/drawingml/2006/main" noGrp="1"/>
          </p:cNvSpPr>
          <p:nvPr/>
        </p:nvSpPr>
        <p:spPr>
          <a:xfrm xmlns:a="http://schemas.openxmlformats.org/drawingml/2006/main">
            <a:off x="590550" y="6000750"/>
            <a:ext cx="5905500" cy="4381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2175" b="1" i="0">
                <a:solidFill>
                  <a:srgbClr val="F4F1E8"/>
                </a:solidFill>
                <a:latin typeface="Aptos"/>
                <a:ea typeface="Aptos"/>
                <a:cs typeface="Aptos"/>
              </a:defRPr>
            </a:pPr>
            <a:r>
              <a:rPr sz="2175" b="1" i="0">
                <a:solidFill>
                  <a:srgbClr val="F4F1E8"/>
                </a:solidFill>
                <a:latin typeface="Aptos"/>
                <a:ea typeface="Aptos"/>
                <a:cs typeface="Aptos"/>
              </a:rPr>
              <a:t>Which equations can we factor into matter?</a:t>
            </a:r>
          </a:p>
        </p:txBody>
      </p:sp>
    </p:spTree>
    <p:extLst>
      <p:ext uri="{BB962C8B-B14F-4D97-AF65-F5344CB8AC3E}">
        <p14:creationId xmlns:p14="http://schemas.microsoft.com/office/powerpoint/2010/main" val="735034584"/>
      </p:ext>
    </p:extLst>
  </p:cSld>
</p:sld>
</file>

<file path=ppt/slides/slide2.xml><?xml version="1.0" encoding="utf-8"?>
<p:sld xmlns:p="http://schemas.openxmlformats.org/presentationml/2006/main">
  <p:cSld>
    <p:bg>
      <p:bgPr>
        <a:solidFill xmlns:a="http://schemas.openxmlformats.org/drawingml/2006/main">
          <a:srgbClr val="061325"/>
        </a:solidFill>
      </p:bgPr>
    </p:bg>
    <p:spTree>
      <p:nvGrpSpPr>
        <p:cNvPr id="1" name=""/>
        <p:cNvGrpSpPr/>
        <p:nvPr/>
      </p:nvGrpSpPr>
      <p:grpSpPr>
        <a:xfrm xmlns:a="http://schemas.openxmlformats.org/drawingml/2006/main"/>
      </p:grpSpPr>
      <p:sp>
        <p:nvSpPr>
          <p:cNvPr id="7" name="slide-number-2">
            <a:extLst xmlns:a="http://schemas.openxmlformats.org/drawingml/2006/main">
              <a:ext uri="{FF2B5EF4-FFF2-40B4-BE49-F238E27FC236}">
                <a16:creationId xmlns:a16="http://schemas.microsoft.com/office/drawing/2014/main" id="{4F9EB2E3-18E6-4630-9FDF-BC9A79740619}"/>
              </a:ext>
            </a:extLst>
          </p:cNvPr>
          <p:cNvSpPr>
            <a:spLocks xmlns:a="http://schemas.openxmlformats.org/drawingml/2006/main" noGrp="1"/>
          </p:cNvSpPr>
          <p:nvPr/>
        </p:nvSpPr>
        <p:spPr>
          <a:xfrm xmlns:a="http://schemas.openxmlformats.org/drawingml/2006/main">
            <a:off x="11334750" y="6324600"/>
            <a:ext cx="400050" cy="2095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r">
              <a:defRPr sz="1200" b="0" i="0">
                <a:solidFill>
                  <a:srgbClr val="9FB1C7"/>
                </a:solidFill>
                <a:latin typeface="Aptos"/>
                <a:ea typeface="Aptos"/>
                <a:cs typeface="Aptos"/>
              </a:defRPr>
            </a:pPr>
            <a:r>
              <a:rPr sz="1200" b="0" i="0">
                <a:solidFill>
                  <a:srgbClr val="9FB1C7"/>
                </a:solidFill>
                <a:latin typeface="Aptos"/>
                <a:ea typeface="Aptos"/>
                <a:cs typeface="Aptos"/>
              </a:rPr>
              <a:t>02</a:t>
            </a:r>
          </a:p>
        </p:txBody>
      </p:sp>
      <p:pic>
        <p:nvPicPr>
          <p:cNvPr id="8" name=""/>
          <p:cNvPicPr>
            <a:picLocks xmlns:a="http://schemas.openxmlformats.org/drawingml/2006/main" noChangeAspect="1"/>
          </p:cNvPicPr>
          <p:nvPr/>
        </p:nvPicPr>
        <p:blipFill>
          <a:blip xmlns:r="http://schemas.openxmlformats.org/officeDocument/2006/relationships" xmlns:a="http://schemas.openxmlformats.org/drawingml/2006/main" r:embed="R8d9ab4d391974065"/>
          <a:srcRect xmlns:a="http://schemas.openxmlformats.org/drawingml/2006/main" l="0" t="27" r="0" b="27"/>
          <a:stretch xmlns:a="http://schemas.openxmlformats.org/drawingml/2006/main">
            <a:fillRect l="0" t="0" r="0" b="0"/>
          </a:stretch>
        </p:blipFill>
        <p:spPr>
          <a:xfrm xmlns:a="http://schemas.openxmlformats.org/drawingml/2006/main">
            <a:off x="0" y="0"/>
            <a:ext cx="12192000" cy="6858000"/>
          </a:xfrm>
          <a:prstGeom xmlns:a="http://schemas.openxmlformats.org/drawingml/2006/main" prst="rect">
            <a:avLst/>
          </a:prstGeom>
        </p:spPr>
      </p:pic>
      <p:sp>
        <p:nvSpPr>
          <p:cNvPr id="3" name="">
            <a:extLst xmlns:a="http://schemas.openxmlformats.org/drawingml/2006/main">
              <a:ext uri="{FF2B5EF4-FFF2-40B4-BE49-F238E27FC236}">
                <a16:creationId xmlns:a16="http://schemas.microsoft.com/office/drawing/2014/main" id="{B099F593-5BBA-4803-B644-E572489700EB}"/>
              </a:ext>
            </a:extLst>
          </p:cNvPr>
          <p:cNvSpPr>
            <a:spLocks xmlns:a="http://schemas.openxmlformats.org/drawingml/2006/main" noGrp="1"/>
          </p:cNvSpPr>
          <p:nvPr/>
        </p:nvSpPr>
        <p:spPr>
          <a:xfrm xmlns:a="http://schemas.openxmlformats.org/drawingml/2006/main">
            <a:off x="666750" y="457200"/>
            <a:ext cx="4953000" cy="10668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lnSpc>
                <a:spcPct val="94000"/>
              </a:lnSpc>
              <a:buNone/>
              <a:defRPr sz="3450" b="1" i="0">
                <a:solidFill>
                  <a:srgbClr val="F7FAFC"/>
                </a:solidFill>
                <a:latin typeface="Aptos"/>
                <a:ea typeface="Aptos"/>
                <a:cs typeface="Aptos"/>
              </a:defRPr>
            </a:pPr>
            <a:r>
              <a:rPr sz="3450" b="1" i="0">
                <a:solidFill>
                  <a:srgbClr val="F7FAFC"/>
                </a:solidFill>
                <a:latin typeface="Aptos"/>
                <a:ea typeface="Aptos"/>
                <a:cs typeface="Aptos"/>
              </a:rPr>
              <a:t>Different materials.</a:t>
            </a:r>
          </a:p>
          <a:p xmlns:a="http://schemas.openxmlformats.org/drawingml/2006/main">
            <a:pPr algn="l">
              <a:lnSpc>
                <a:spcPct val="94000"/>
              </a:lnSpc>
              <a:buNone/>
              <a:defRPr sz="3450" b="1" i="0">
                <a:solidFill>
                  <a:srgbClr val="F7FAFC"/>
                </a:solidFill>
                <a:latin typeface="Aptos"/>
                <a:ea typeface="Aptos"/>
                <a:cs typeface="Aptos"/>
              </a:defRPr>
            </a:pPr>
            <a:r>
              <a:rPr sz="3450" b="1" i="0">
                <a:solidFill>
                  <a:srgbClr val="F7FAFC"/>
                </a:solidFill>
                <a:latin typeface="Aptos"/>
                <a:ea typeface="Aptos"/>
                <a:cs typeface="Aptos"/>
              </a:rPr>
              <a:t>One optical response.</a:t>
            </a:r>
          </a:p>
        </p:txBody>
      </p:sp>
      <p:sp>
        <p:nvSpPr>
          <p:cNvPr id="4" name="">
            <a:extLst xmlns:a="http://schemas.openxmlformats.org/drawingml/2006/main">
              <a:ext uri="{FF2B5EF4-FFF2-40B4-BE49-F238E27FC236}">
                <a16:creationId xmlns:a16="http://schemas.microsoft.com/office/drawing/2014/main" id="{0A19AEC1-0A54-4A6C-A1DD-06B2FDED26F2}"/>
              </a:ext>
            </a:extLst>
          </p:cNvPr>
          <p:cNvSpPr>
            <a:spLocks xmlns:a="http://schemas.openxmlformats.org/drawingml/2006/main" noGrp="1"/>
          </p:cNvSpPr>
          <p:nvPr/>
        </p:nvSpPr>
        <p:spPr>
          <a:xfrm xmlns:a="http://schemas.openxmlformats.org/drawingml/2006/main">
            <a:off x="9191625" y="3095625"/>
            <a:ext cx="2333625" cy="4953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ctr">
              <a:defRPr sz="2550" b="1" i="0">
                <a:solidFill>
                  <a:srgbClr val="F7FAFC"/>
                </a:solidFill>
                <a:latin typeface="Cambria Math"/>
                <a:ea typeface="Cambria Math"/>
                <a:cs typeface="Cambria Math"/>
              </a:defRPr>
            </a:pPr>
            <a:r>
              <a:rPr sz="2550" b="1" i="0">
                <a:solidFill>
                  <a:srgbClr val="F7FAFC"/>
                </a:solidFill>
                <a:latin typeface="Cambria Math"/>
                <a:ea typeface="Cambria Math"/>
                <a:cs typeface="Cambria Math"/>
              </a:rPr>
              <a:t>J₁[Φ] = J₂[Φ]</a:t>
            </a:r>
          </a:p>
        </p:txBody>
      </p:sp>
      <p:sp>
        <p:nvSpPr>
          <p:cNvPr id="5" name="">
            <a:extLst xmlns:a="http://schemas.openxmlformats.org/drawingml/2006/main">
              <a:ext uri="{FF2B5EF4-FFF2-40B4-BE49-F238E27FC236}">
                <a16:creationId xmlns:a16="http://schemas.microsoft.com/office/drawing/2014/main" id="{3B613DC0-8550-46AD-A410-6B493D6AB4EC}"/>
              </a:ext>
            </a:extLst>
          </p:cNvPr>
          <p:cNvSpPr>
            <a:spLocks xmlns:a="http://schemas.openxmlformats.org/drawingml/2006/main" noGrp="1"/>
          </p:cNvSpPr>
          <p:nvPr/>
        </p:nvSpPr>
        <p:spPr>
          <a:xfrm xmlns:a="http://schemas.openxmlformats.org/drawingml/2006/main">
            <a:off x="647700" y="1676400"/>
            <a:ext cx="4953000" cy="723900"/>
          </a:xfrm>
          <a:prstGeom xmlns:a="http://schemas.openxmlformats.org/drawingml/2006/main" prst="roundRect">
            <a:avLst>
              <a:gd name="adj" fmla="val 15789"/>
            </a:avLst>
          </a:prstGeom>
          <a:solidFill xmlns:a="http://schemas.openxmlformats.org/drawingml/2006/main">
            <a:srgbClr val="07101D">
              <a:alpha val="90980"/>
            </a:srgbClr>
          </a:solidFill>
          <a:ln xmlns:a="http://schemas.openxmlformats.org/drawingml/2006/main" w="9525">
            <a:solidFill>
              <a:srgbClr val="284663"/>
            </a:solidFill>
            <a:prstDash val="solid"/>
          </a:ln>
        </p:spPr>
      </p:sp>
      <p:sp>
        <p:nvSpPr>
          <p:cNvPr id="6" name="">
            <a:extLst xmlns:a="http://schemas.openxmlformats.org/drawingml/2006/main">
              <a:ext uri="{FF2B5EF4-FFF2-40B4-BE49-F238E27FC236}">
                <a16:creationId xmlns:a16="http://schemas.microsoft.com/office/drawing/2014/main" id="{A2A9C68C-92A1-4A9E-A1E7-E4A398981202}"/>
              </a:ext>
            </a:extLst>
          </p:cNvPr>
          <p:cNvSpPr>
            <a:spLocks xmlns:a="http://schemas.openxmlformats.org/drawingml/2006/main" noGrp="1"/>
          </p:cNvSpPr>
          <p:nvPr/>
        </p:nvSpPr>
        <p:spPr>
          <a:xfrm xmlns:a="http://schemas.openxmlformats.org/drawingml/2006/main">
            <a:off x="838200" y="1809750"/>
            <a:ext cx="4572000" cy="4762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lnSpc>
                <a:spcPct val="95000"/>
              </a:lnSpc>
              <a:buNone/>
              <a:defRPr sz="1650" b="0" i="0">
                <a:solidFill>
                  <a:srgbClr val="F4F1E8"/>
                </a:solidFill>
                <a:latin typeface="Aptos"/>
                <a:ea typeface="Aptos"/>
                <a:cs typeface="Aptos"/>
              </a:defRPr>
            </a:pPr>
            <a:r>
              <a:rPr sz="1650" b="0" i="0">
                <a:solidFill>
                  <a:srgbClr val="F4F1E8"/>
                </a:solidFill>
                <a:latin typeface="Aptos"/>
                <a:ea typeface="Aptos"/>
                <a:cs typeface="Aptos"/>
              </a:rPr>
              <a:t>A twinning field is one drive Φ that makes one chosen response equal.</a:t>
            </a:r>
          </a:p>
        </p:txBody>
      </p:sp>
    </p:spTree>
    <p:extLst>
      <p:ext uri="{BB962C8B-B14F-4D97-AF65-F5344CB8AC3E}">
        <p14:creationId xmlns:p14="http://schemas.microsoft.com/office/powerpoint/2010/main" val="2036108555"/>
      </p:ext>
    </p:extLst>
  </p:cSld>
</p:sld>
</file>

<file path=ppt/slides/slide3.xml><?xml version="1.0" encoding="utf-8"?>
<p:sld xmlns:p="http://schemas.openxmlformats.org/presentationml/2006/main">
  <p:cSld>
    <p:bg>
      <p:bgPr>
        <a:solidFill xmlns:a="http://schemas.openxmlformats.org/drawingml/2006/main">
          <a:srgbClr val="061325"/>
        </a:solidFill>
      </p:bgPr>
    </p:bg>
    <p:spTree>
      <p:nvGrpSpPr>
        <p:cNvPr id="1" name=""/>
        <p:cNvGrpSpPr/>
        <p:nvPr/>
      </p:nvGrpSpPr>
      <p:grpSpPr>
        <a:xfrm xmlns:a="http://schemas.openxmlformats.org/drawingml/2006/main"/>
      </p:grpSpPr>
      <p:sp>
        <p:nvSpPr>
          <p:cNvPr id="36" name="title-3">
            <a:extLst xmlns:a="http://schemas.openxmlformats.org/drawingml/2006/main">
              <a:ext uri="{FF2B5EF4-FFF2-40B4-BE49-F238E27FC236}">
                <a16:creationId xmlns:a16="http://schemas.microsoft.com/office/drawing/2014/main" id="{6AEEEE16-1DD3-43C8-BF42-69C54F0FD710}"/>
              </a:ext>
            </a:extLst>
          </p:cNvPr>
          <p:cNvSpPr>
            <a:spLocks xmlns:a="http://schemas.openxmlformats.org/drawingml/2006/main" noGrp="1"/>
          </p:cNvSpPr>
          <p:nvPr/>
        </p:nvSpPr>
        <p:spPr>
          <a:xfrm xmlns:a="http://schemas.openxmlformats.org/drawingml/2006/main">
            <a:off x="685800" y="400050"/>
            <a:ext cx="10572750" cy="5524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3075" b="1" i="0">
                <a:solidFill>
                  <a:srgbClr val="F7FAFC"/>
                </a:solidFill>
                <a:latin typeface="Aptos"/>
                <a:ea typeface="Aptos"/>
                <a:cs typeface="Aptos"/>
              </a:defRPr>
            </a:pPr>
            <a:r>
              <a:rPr sz="3075" b="1" i="0">
                <a:solidFill>
                  <a:srgbClr val="F7FAFC"/>
                </a:solidFill>
                <a:latin typeface="Aptos"/>
                <a:ea typeface="Aptos"/>
                <a:cs typeface="Aptos"/>
              </a:rPr>
              <a:t>The original proposal solves before it shines</a:t>
            </a:r>
          </a:p>
        </p:txBody>
      </p:sp>
      <p:sp>
        <p:nvSpPr>
          <p:cNvPr id="2" name="">
            <a:extLst xmlns:a="http://schemas.openxmlformats.org/drawingml/2006/main">
              <a:ext uri="{FF2B5EF4-FFF2-40B4-BE49-F238E27FC236}">
                <a16:creationId xmlns:a16="http://schemas.microsoft.com/office/drawing/2014/main" id="{A5F1B9FC-5483-4014-BEBB-84002F29F8C0}"/>
              </a:ext>
            </a:extLst>
          </p:cNvPr>
          <p:cNvSpPr>
            <a:spLocks xmlns:a="http://schemas.openxmlformats.org/drawingml/2006/main" noGrp="1"/>
          </p:cNvSpPr>
          <p:nvPr/>
        </p:nvSpPr>
        <p:spPr>
          <a:xfrm xmlns:a="http://schemas.openxmlformats.org/drawingml/2006/main">
            <a:off x="685800" y="1066800"/>
            <a:ext cx="685800" cy="47625"/>
          </a:xfrm>
          <a:prstGeom xmlns:a="http://schemas.openxmlformats.org/drawingml/2006/main" prst="rect">
            <a:avLst/>
          </a:prstGeom>
          <a:solidFill xmlns:a="http://schemas.openxmlformats.org/drawingml/2006/main">
            <a:srgbClr val="F2A61A"/>
          </a:solidFill>
          <a:ln xmlns:a="http://schemas.openxmlformats.org/drawingml/2006/main" w="0">
            <a:noFill/>
            <a:prstDash val="solid"/>
          </a:ln>
        </p:spPr>
      </p:sp>
      <p:sp>
        <p:nvSpPr>
          <p:cNvPr id="3" name="slide-number-3">
            <a:extLst xmlns:a="http://schemas.openxmlformats.org/drawingml/2006/main">
              <a:ext uri="{FF2B5EF4-FFF2-40B4-BE49-F238E27FC236}">
                <a16:creationId xmlns:a16="http://schemas.microsoft.com/office/drawing/2014/main" id="{B46602B9-78D6-44D2-BFC2-25ADD840852C}"/>
              </a:ext>
            </a:extLst>
          </p:cNvPr>
          <p:cNvSpPr>
            <a:spLocks xmlns:a="http://schemas.openxmlformats.org/drawingml/2006/main" noGrp="1"/>
          </p:cNvSpPr>
          <p:nvPr/>
        </p:nvSpPr>
        <p:spPr>
          <a:xfrm xmlns:a="http://schemas.openxmlformats.org/drawingml/2006/main">
            <a:off x="11334750" y="6324600"/>
            <a:ext cx="400050" cy="2095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r">
              <a:defRPr sz="1200" b="0" i="0">
                <a:solidFill>
                  <a:srgbClr val="9FB1C7"/>
                </a:solidFill>
                <a:latin typeface="Aptos"/>
                <a:ea typeface="Aptos"/>
                <a:cs typeface="Aptos"/>
              </a:defRPr>
            </a:pPr>
            <a:r>
              <a:rPr sz="1200" b="0" i="0">
                <a:solidFill>
                  <a:srgbClr val="9FB1C7"/>
                </a:solidFill>
                <a:latin typeface="Aptos"/>
                <a:ea typeface="Aptos"/>
                <a:cs typeface="Aptos"/>
              </a:rPr>
              <a:t>03</a:t>
            </a:r>
          </a:p>
        </p:txBody>
      </p:sp>
      <p:sp>
        <p:nvSpPr>
          <p:cNvPr id="4" name="">
            <a:extLst xmlns:a="http://schemas.openxmlformats.org/drawingml/2006/main">
              <a:ext uri="{FF2B5EF4-FFF2-40B4-BE49-F238E27FC236}">
                <a16:creationId xmlns:a16="http://schemas.microsoft.com/office/drawing/2014/main" id="{4CAD770D-2516-4FDF-86E8-BF72BC487B33}"/>
              </a:ext>
            </a:extLst>
          </p:cNvPr>
          <p:cNvSpPr>
            <a:spLocks xmlns:a="http://schemas.openxmlformats.org/drawingml/2006/main" noGrp="1"/>
          </p:cNvSpPr>
          <p:nvPr/>
        </p:nvSpPr>
        <p:spPr>
          <a:xfrm xmlns:a="http://schemas.openxmlformats.org/drawingml/2006/main">
            <a:off x="704850" y="1200150"/>
            <a:ext cx="9715500" cy="4572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1725" b="0" i="0">
                <a:solidFill>
                  <a:srgbClr val="9FB1C7"/>
                </a:solidFill>
                <a:latin typeface="Aptos"/>
                <a:ea typeface="Aptos"/>
                <a:cs typeface="Aptos"/>
              </a:defRPr>
            </a:pPr>
            <a:r>
              <a:rPr sz="1725" b="0" i="0">
                <a:solidFill>
                  <a:srgbClr val="9FB1C7"/>
                </a:solidFill>
                <a:latin typeface="Aptos"/>
                <a:ea typeface="Aptos"/>
                <a:cs typeface="Aptos"/>
              </a:rPr>
              <a:t>The material models define the mismatch. An inverse solver removes it before either sample is illuminated.</a:t>
            </a:r>
          </a:p>
        </p:txBody>
      </p:sp>
      <p:sp>
        <p:nvSpPr>
          <p:cNvPr id="5" name="">
            <a:extLst xmlns:a="http://schemas.openxmlformats.org/drawingml/2006/main">
              <a:ext uri="{FF2B5EF4-FFF2-40B4-BE49-F238E27FC236}">
                <a16:creationId xmlns:a16="http://schemas.microsoft.com/office/drawing/2014/main" id="{F455B179-0F46-447F-9401-66931B8E1430}"/>
              </a:ext>
            </a:extLst>
          </p:cNvPr>
          <p:cNvSpPr>
            <a:spLocks xmlns:a="http://schemas.openxmlformats.org/drawingml/2006/main" noGrp="1"/>
          </p:cNvSpPr>
          <p:nvPr/>
        </p:nvSpPr>
        <p:spPr>
          <a:xfrm xmlns:a="http://schemas.openxmlformats.org/drawingml/2006/main">
            <a:off x="704850" y="1885950"/>
            <a:ext cx="2571750" cy="2628900"/>
          </a:xfrm>
          <a:prstGeom xmlns:a="http://schemas.openxmlformats.org/drawingml/2006/main" prst="roundRect">
            <a:avLst>
              <a:gd name="adj" fmla="val 4444"/>
            </a:avLst>
          </a:prstGeom>
          <a:solidFill xmlns:a="http://schemas.openxmlformats.org/drawingml/2006/main">
            <a:srgbClr val="0B1D34"/>
          </a:solidFill>
          <a:ln xmlns:a="http://schemas.openxmlformats.org/drawingml/2006/main" w="9525">
            <a:solidFill>
              <a:srgbClr val="284663"/>
            </a:solidFill>
            <a:prstDash val="solid"/>
          </a:ln>
        </p:spPr>
      </p:sp>
      <p:sp>
        <p:nvSpPr>
          <p:cNvPr id="6" name="">
            <a:extLst xmlns:a="http://schemas.openxmlformats.org/drawingml/2006/main">
              <a:ext uri="{FF2B5EF4-FFF2-40B4-BE49-F238E27FC236}">
                <a16:creationId xmlns:a16="http://schemas.microsoft.com/office/drawing/2014/main" id="{FA9AE18A-D5AC-483C-AB3C-53235C53254E}"/>
              </a:ext>
            </a:extLst>
          </p:cNvPr>
          <p:cNvSpPr>
            <a:spLocks xmlns:a="http://schemas.openxmlformats.org/drawingml/2006/main" noGrp="1"/>
          </p:cNvSpPr>
          <p:nvPr/>
        </p:nvSpPr>
        <p:spPr>
          <a:xfrm xmlns:a="http://schemas.openxmlformats.org/drawingml/2006/main">
            <a:off x="914400" y="2057400"/>
            <a:ext cx="2095500" cy="2857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1275" b="1" i="0">
                <a:solidFill>
                  <a:srgbClr val="35C7F2"/>
                </a:solidFill>
                <a:latin typeface="Aptos"/>
                <a:ea typeface="Aptos"/>
                <a:cs typeface="Aptos"/>
              </a:defRPr>
            </a:pPr>
            <a:r>
              <a:rPr sz="1275" b="1" i="0">
                <a:solidFill>
                  <a:srgbClr val="35C7F2"/>
                </a:solidFill>
                <a:latin typeface="Aptos"/>
                <a:ea typeface="Aptos"/>
                <a:cs typeface="Aptos"/>
              </a:rPr>
              <a:t>1 · MATERIAL MODELS</a:t>
            </a:r>
          </a:p>
        </p:txBody>
      </p:sp>
      <p:sp>
        <p:nvSpPr>
          <p:cNvPr id="7" name="">
            <a:extLst xmlns:a="http://schemas.openxmlformats.org/drawingml/2006/main">
              <a:ext uri="{FF2B5EF4-FFF2-40B4-BE49-F238E27FC236}">
                <a16:creationId xmlns:a16="http://schemas.microsoft.com/office/drawing/2014/main" id="{99DC9EB2-4C98-4545-B039-FF280EC43F73}"/>
              </a:ext>
            </a:extLst>
          </p:cNvPr>
          <p:cNvSpPr>
            <a:spLocks xmlns:a="http://schemas.openxmlformats.org/drawingml/2006/main" noGrp="1"/>
          </p:cNvSpPr>
          <p:nvPr/>
        </p:nvSpPr>
        <p:spPr>
          <a:xfrm xmlns:a="http://schemas.openxmlformats.org/drawingml/2006/main">
            <a:off x="914400" y="2524125"/>
            <a:ext cx="2152650" cy="685800"/>
          </a:xfrm>
          <a:prstGeom xmlns:a="http://schemas.openxmlformats.org/drawingml/2006/main" prst="roundRect">
            <a:avLst>
              <a:gd name="adj" fmla="val 16667"/>
            </a:avLst>
          </a:prstGeom>
          <a:solidFill xmlns:a="http://schemas.openxmlformats.org/drawingml/2006/main">
            <a:srgbClr val="071827"/>
          </a:solidFill>
          <a:ln xmlns:a="http://schemas.openxmlformats.org/drawingml/2006/main" w="9525">
            <a:solidFill>
              <a:srgbClr val="246582"/>
            </a:solidFill>
            <a:prstDash val="solid"/>
          </a:ln>
        </p:spPr>
      </p:sp>
      <p:sp>
        <p:nvSpPr>
          <p:cNvPr id="8" name="">
            <a:extLst xmlns:a="http://schemas.openxmlformats.org/drawingml/2006/main">
              <a:ext uri="{FF2B5EF4-FFF2-40B4-BE49-F238E27FC236}">
                <a16:creationId xmlns:a16="http://schemas.microsoft.com/office/drawing/2014/main" id="{9E7A0CDB-CDF8-4E29-867D-0E512757C927}"/>
              </a:ext>
            </a:extLst>
          </p:cNvPr>
          <p:cNvSpPr>
            <a:spLocks xmlns:a="http://schemas.openxmlformats.org/drawingml/2006/main" noGrp="1"/>
          </p:cNvSpPr>
          <p:nvPr/>
        </p:nvSpPr>
        <p:spPr>
          <a:xfrm xmlns:a="http://schemas.openxmlformats.org/drawingml/2006/main">
            <a:off x="1066800" y="2714625"/>
            <a:ext cx="266700" cy="266700"/>
          </a:xfrm>
          <a:prstGeom xmlns:a="http://schemas.openxmlformats.org/drawingml/2006/main" prst="ellipse">
            <a:avLst/>
          </a:prstGeom>
          <a:solidFill xmlns:a="http://schemas.openxmlformats.org/drawingml/2006/main">
            <a:srgbClr val="35C7F2"/>
          </a:solidFill>
          <a:ln xmlns:a="http://schemas.openxmlformats.org/drawingml/2006/main" w="0">
            <a:noFill/>
            <a:prstDash val="solid"/>
          </a:ln>
        </p:spPr>
      </p:sp>
      <p:sp>
        <p:nvSpPr>
          <p:cNvPr id="9" name="">
            <a:extLst xmlns:a="http://schemas.openxmlformats.org/drawingml/2006/main">
              <a:ext uri="{FF2B5EF4-FFF2-40B4-BE49-F238E27FC236}">
                <a16:creationId xmlns:a16="http://schemas.microsoft.com/office/drawing/2014/main" id="{9045876B-C88F-40A2-86AD-A9602481BFB5}"/>
              </a:ext>
            </a:extLst>
          </p:cNvPr>
          <p:cNvSpPr>
            <a:spLocks xmlns:a="http://schemas.openxmlformats.org/drawingml/2006/main" noGrp="1"/>
          </p:cNvSpPr>
          <p:nvPr/>
        </p:nvSpPr>
        <p:spPr>
          <a:xfrm xmlns:a="http://schemas.openxmlformats.org/drawingml/2006/main">
            <a:off x="1466850" y="2647950"/>
            <a:ext cx="1390650" cy="4000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1650" b="1" i="0">
                <a:solidFill>
                  <a:srgbClr val="F7FAFC"/>
                </a:solidFill>
                <a:latin typeface="Cambria Math"/>
                <a:ea typeface="Cambria Math"/>
                <a:cs typeface="Cambria Math"/>
              </a:defRPr>
            </a:pPr>
            <a:r>
              <a:rPr sz="1650" b="1" i="0">
                <a:solidFill>
                  <a:srgbClr val="F7FAFC"/>
                </a:solidFill>
                <a:latin typeface="Cambria Math"/>
                <a:ea typeface="Cambria Math"/>
                <a:cs typeface="Cambria Math"/>
              </a:rPr>
              <a:t>J₁[Φ]  crystal</a:t>
            </a:r>
          </a:p>
        </p:txBody>
      </p:sp>
      <p:sp>
        <p:nvSpPr>
          <p:cNvPr id="10" name="">
            <a:extLst xmlns:a="http://schemas.openxmlformats.org/drawingml/2006/main">
              <a:ext uri="{FF2B5EF4-FFF2-40B4-BE49-F238E27FC236}">
                <a16:creationId xmlns:a16="http://schemas.microsoft.com/office/drawing/2014/main" id="{6881AAA3-1890-4C65-92A8-01733417D709}"/>
              </a:ext>
            </a:extLst>
          </p:cNvPr>
          <p:cNvSpPr>
            <a:spLocks xmlns:a="http://schemas.openxmlformats.org/drawingml/2006/main" noGrp="1"/>
          </p:cNvSpPr>
          <p:nvPr/>
        </p:nvSpPr>
        <p:spPr>
          <a:xfrm xmlns:a="http://schemas.openxmlformats.org/drawingml/2006/main">
            <a:off x="914400" y="3409950"/>
            <a:ext cx="2152650" cy="685800"/>
          </a:xfrm>
          <a:prstGeom xmlns:a="http://schemas.openxmlformats.org/drawingml/2006/main" prst="roundRect">
            <a:avLst>
              <a:gd name="adj" fmla="val 16667"/>
            </a:avLst>
          </a:prstGeom>
          <a:solidFill xmlns:a="http://schemas.openxmlformats.org/drawingml/2006/main">
            <a:srgbClr val="101526"/>
          </a:solidFill>
          <a:ln xmlns:a="http://schemas.openxmlformats.org/drawingml/2006/main" w="9525">
            <a:solidFill>
              <a:srgbClr val="7A3656"/>
            </a:solidFill>
            <a:prstDash val="solid"/>
          </a:ln>
        </p:spPr>
      </p:sp>
      <p:sp>
        <p:nvSpPr>
          <p:cNvPr id="11" name="">
            <a:extLst xmlns:a="http://schemas.openxmlformats.org/drawingml/2006/main">
              <a:ext uri="{FF2B5EF4-FFF2-40B4-BE49-F238E27FC236}">
                <a16:creationId xmlns:a16="http://schemas.microsoft.com/office/drawing/2014/main" id="{84A8CA52-141C-454F-BA47-E6C7F92D174E}"/>
              </a:ext>
            </a:extLst>
          </p:cNvPr>
          <p:cNvSpPr>
            <a:spLocks xmlns:a="http://schemas.openxmlformats.org/drawingml/2006/main" noGrp="1"/>
          </p:cNvSpPr>
          <p:nvPr/>
        </p:nvSpPr>
        <p:spPr>
          <a:xfrm xmlns:a="http://schemas.openxmlformats.org/drawingml/2006/main">
            <a:off x="1066800" y="3600450"/>
            <a:ext cx="266700" cy="266700"/>
          </a:xfrm>
          <a:prstGeom xmlns:a="http://schemas.openxmlformats.org/drawingml/2006/main" prst="ellipse">
            <a:avLst/>
          </a:prstGeom>
          <a:solidFill xmlns:a="http://schemas.openxmlformats.org/drawingml/2006/main">
            <a:srgbClr val="E56AA6"/>
          </a:solidFill>
          <a:ln xmlns:a="http://schemas.openxmlformats.org/drawingml/2006/main" w="0">
            <a:noFill/>
            <a:prstDash val="solid"/>
          </a:ln>
        </p:spPr>
      </p:sp>
      <p:sp>
        <p:nvSpPr>
          <p:cNvPr id="12" name="">
            <a:extLst xmlns:a="http://schemas.openxmlformats.org/drawingml/2006/main">
              <a:ext uri="{FF2B5EF4-FFF2-40B4-BE49-F238E27FC236}">
                <a16:creationId xmlns:a16="http://schemas.microsoft.com/office/drawing/2014/main" id="{195C94EE-FE7B-41C3-80E6-DB2D6D8A9999}"/>
              </a:ext>
            </a:extLst>
          </p:cNvPr>
          <p:cNvSpPr>
            <a:spLocks xmlns:a="http://schemas.openxmlformats.org/drawingml/2006/main" noGrp="1"/>
          </p:cNvSpPr>
          <p:nvPr/>
        </p:nvSpPr>
        <p:spPr>
          <a:xfrm xmlns:a="http://schemas.openxmlformats.org/drawingml/2006/main">
            <a:off x="1466850" y="3533775"/>
            <a:ext cx="1390650" cy="4000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1650" b="1" i="0">
                <a:solidFill>
                  <a:srgbClr val="F7FAFC"/>
                </a:solidFill>
                <a:latin typeface="Cambria Math"/>
                <a:ea typeface="Cambria Math"/>
                <a:cs typeface="Cambria Math"/>
              </a:defRPr>
            </a:pPr>
            <a:r>
              <a:rPr sz="1650" b="1" i="0">
                <a:solidFill>
                  <a:srgbClr val="F7FAFC"/>
                </a:solidFill>
                <a:latin typeface="Cambria Math"/>
                <a:ea typeface="Cambria Math"/>
                <a:cs typeface="Cambria Math"/>
              </a:rPr>
              <a:t>J₂[Φ]  fluid</a:t>
            </a:r>
          </a:p>
        </p:txBody>
      </p:sp>
      <p:sp>
        <p:nvSpPr>
          <p:cNvPr id="13" name="">
            <a:extLst xmlns:a="http://schemas.openxmlformats.org/drawingml/2006/main">
              <a:ext uri="{FF2B5EF4-FFF2-40B4-BE49-F238E27FC236}">
                <a16:creationId xmlns:a16="http://schemas.microsoft.com/office/drawing/2014/main" id="{FD219160-A884-4529-BA21-10876ED59207}"/>
              </a:ext>
            </a:extLst>
          </p:cNvPr>
          <p:cNvSpPr>
            <a:spLocks xmlns:a="http://schemas.openxmlformats.org/drawingml/2006/main" noGrp="1"/>
          </p:cNvSpPr>
          <p:nvPr/>
        </p:nvSpPr>
        <p:spPr>
          <a:xfrm xmlns:a="http://schemas.openxmlformats.org/drawingml/2006/main">
            <a:off x="3352800" y="2857500"/>
            <a:ext cx="514350" cy="5334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ctr">
              <a:defRPr sz="3150" b="0" i="0">
                <a:solidFill>
                  <a:srgbClr val="9FB1C7"/>
                </a:solidFill>
                <a:latin typeface="Aptos"/>
                <a:ea typeface="Aptos"/>
                <a:cs typeface="Aptos"/>
              </a:defRPr>
            </a:pPr>
            <a:r>
              <a:rPr sz="3150" b="0" i="0">
                <a:solidFill>
                  <a:srgbClr val="9FB1C7"/>
                </a:solidFill>
                <a:latin typeface="Aptos"/>
                <a:ea typeface="Aptos"/>
                <a:cs typeface="Aptos"/>
              </a:rPr>
              <a:t>→</a:t>
            </a:r>
          </a:p>
        </p:txBody>
      </p:sp>
      <p:sp>
        <p:nvSpPr>
          <p:cNvPr id="14" name="">
            <a:extLst xmlns:a="http://schemas.openxmlformats.org/drawingml/2006/main">
              <a:ext uri="{FF2B5EF4-FFF2-40B4-BE49-F238E27FC236}">
                <a16:creationId xmlns:a16="http://schemas.microsoft.com/office/drawing/2014/main" id="{5D29364E-71F5-40B1-91A7-DB150A05C3E2}"/>
              </a:ext>
            </a:extLst>
          </p:cNvPr>
          <p:cNvSpPr>
            <a:spLocks xmlns:a="http://schemas.openxmlformats.org/drawingml/2006/main" noGrp="1"/>
          </p:cNvSpPr>
          <p:nvPr/>
        </p:nvSpPr>
        <p:spPr>
          <a:xfrm xmlns:a="http://schemas.openxmlformats.org/drawingml/2006/main">
            <a:off x="3924300" y="1885950"/>
            <a:ext cx="4095750" cy="2628900"/>
          </a:xfrm>
          <a:prstGeom xmlns:a="http://schemas.openxmlformats.org/drawingml/2006/main" prst="roundRect">
            <a:avLst>
              <a:gd name="adj" fmla="val 4348"/>
            </a:avLst>
          </a:prstGeom>
          <a:solidFill xmlns:a="http://schemas.openxmlformats.org/drawingml/2006/main">
            <a:srgbClr val="0B1D34"/>
          </a:solidFill>
          <a:ln xmlns:a="http://schemas.openxmlformats.org/drawingml/2006/main" w="9525">
            <a:solidFill>
              <a:srgbClr val="6F5721"/>
            </a:solidFill>
            <a:prstDash val="solid"/>
          </a:ln>
        </p:spPr>
      </p:sp>
      <p:sp>
        <p:nvSpPr>
          <p:cNvPr id="15" name="">
            <a:extLst xmlns:a="http://schemas.openxmlformats.org/drawingml/2006/main">
              <a:ext uri="{FF2B5EF4-FFF2-40B4-BE49-F238E27FC236}">
                <a16:creationId xmlns:a16="http://schemas.microsoft.com/office/drawing/2014/main" id="{F9484F7A-8027-457C-BEC5-560C71C31A36}"/>
              </a:ext>
            </a:extLst>
          </p:cNvPr>
          <p:cNvSpPr>
            <a:spLocks xmlns:a="http://schemas.openxmlformats.org/drawingml/2006/main" noGrp="1"/>
          </p:cNvSpPr>
          <p:nvPr/>
        </p:nvSpPr>
        <p:spPr>
          <a:xfrm xmlns:a="http://schemas.openxmlformats.org/drawingml/2006/main">
            <a:off x="4171950" y="2057400"/>
            <a:ext cx="2381250" cy="2857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1275" b="1" i="0">
                <a:solidFill>
                  <a:srgbClr val="F2A61A"/>
                </a:solidFill>
                <a:latin typeface="Aptos"/>
                <a:ea typeface="Aptos"/>
                <a:cs typeface="Aptos"/>
              </a:defRPr>
            </a:pPr>
            <a:r>
              <a:rPr sz="1275" b="1" i="0">
                <a:solidFill>
                  <a:srgbClr val="F2A61A"/>
                </a:solidFill>
                <a:latin typeface="Aptos"/>
                <a:ea typeface="Aptos"/>
                <a:cs typeface="Aptos"/>
              </a:rPr>
              <a:t>2 · INVERSE SOLVE</a:t>
            </a:r>
          </a:p>
        </p:txBody>
      </p:sp>
      <p:sp>
        <p:nvSpPr>
          <p:cNvPr id="16" name="">
            <a:extLst xmlns:a="http://schemas.openxmlformats.org/drawingml/2006/main">
              <a:ext uri="{FF2B5EF4-FFF2-40B4-BE49-F238E27FC236}">
                <a16:creationId xmlns:a16="http://schemas.microsoft.com/office/drawing/2014/main" id="{A748D1DB-4E8C-4C54-90EC-5F525DA815FF}"/>
              </a:ext>
            </a:extLst>
          </p:cNvPr>
          <p:cNvSpPr>
            <a:spLocks xmlns:a="http://schemas.openxmlformats.org/drawingml/2006/main" noGrp="1"/>
          </p:cNvSpPr>
          <p:nvPr/>
        </p:nvSpPr>
        <p:spPr>
          <a:xfrm xmlns:a="http://schemas.openxmlformats.org/drawingml/2006/main">
            <a:off x="4267200" y="2628900"/>
            <a:ext cx="3429000" cy="3238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ctr">
              <a:defRPr sz="1725" b="0" i="0">
                <a:solidFill>
                  <a:srgbClr val="9FB1C7"/>
                </a:solidFill>
                <a:latin typeface="Aptos"/>
                <a:ea typeface="Aptos"/>
                <a:cs typeface="Aptos"/>
              </a:defRPr>
            </a:pPr>
            <a:r>
              <a:rPr sz="1725" b="0" i="0">
                <a:solidFill>
                  <a:srgbClr val="9FB1C7"/>
                </a:solidFill>
                <a:latin typeface="Aptos"/>
                <a:ea typeface="Aptos"/>
                <a:cs typeface="Aptos"/>
              </a:rPr>
              <a:t>choose Φ to minimise</a:t>
            </a:r>
          </a:p>
        </p:txBody>
      </p:sp>
      <p:sp>
        <p:nvSpPr>
          <p:cNvPr id="17" name="">
            <a:extLst xmlns:a="http://schemas.openxmlformats.org/drawingml/2006/main">
              <a:ext uri="{FF2B5EF4-FFF2-40B4-BE49-F238E27FC236}">
                <a16:creationId xmlns:a16="http://schemas.microsoft.com/office/drawing/2014/main" id="{2E8450D7-37F6-4AA7-BEF7-B9E68F80C9CC}"/>
              </a:ext>
            </a:extLst>
          </p:cNvPr>
          <p:cNvSpPr>
            <a:spLocks xmlns:a="http://schemas.openxmlformats.org/drawingml/2006/main" noGrp="1"/>
          </p:cNvSpPr>
          <p:nvPr/>
        </p:nvSpPr>
        <p:spPr>
          <a:xfrm xmlns:a="http://schemas.openxmlformats.org/drawingml/2006/main">
            <a:off x="4362450" y="2971800"/>
            <a:ext cx="3238500" cy="4953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ctr">
              <a:defRPr sz="2325" b="1" i="0">
                <a:solidFill>
                  <a:srgbClr val="F4F1E8"/>
                </a:solidFill>
                <a:latin typeface="Cambria Math"/>
                <a:ea typeface="Cambria Math"/>
                <a:cs typeface="Cambria Math"/>
              </a:defRPr>
            </a:pPr>
            <a:r>
              <a:rPr sz="2325" b="1" i="0">
                <a:solidFill>
                  <a:srgbClr val="F4F1E8"/>
                </a:solidFill>
                <a:latin typeface="Cambria Math"/>
                <a:ea typeface="Cambria Math"/>
                <a:cs typeface="Cambria Math"/>
              </a:rPr>
              <a:t>‖J₁[Φ] − J₂[Φ]‖²</a:t>
            </a:r>
          </a:p>
        </p:txBody>
      </p:sp>
      <p:sp>
        <p:nvSpPr>
          <p:cNvPr id="18" name="">
            <a:extLst xmlns:a="http://schemas.openxmlformats.org/drawingml/2006/main">
              <a:ext uri="{FF2B5EF4-FFF2-40B4-BE49-F238E27FC236}">
                <a16:creationId xmlns:a16="http://schemas.microsoft.com/office/drawing/2014/main" id="{5ADA8CDB-A2C4-41A3-AB90-E17E40C16B03}"/>
              </a:ext>
            </a:extLst>
          </p:cNvPr>
          <p:cNvSpPr>
            <a:spLocks xmlns:a="http://schemas.openxmlformats.org/drawingml/2006/main" noGrp="1"/>
          </p:cNvSpPr>
          <p:nvPr/>
        </p:nvSpPr>
        <p:spPr>
          <a:xfrm xmlns:a="http://schemas.openxmlformats.org/drawingml/2006/main">
            <a:off x="4343400" y="3638550"/>
            <a:ext cx="3257550" cy="19050"/>
          </a:xfrm>
          <a:prstGeom xmlns:a="http://schemas.openxmlformats.org/drawingml/2006/main" prst="rect">
            <a:avLst/>
          </a:prstGeom>
          <a:solidFill xmlns:a="http://schemas.openxmlformats.org/drawingml/2006/main">
            <a:srgbClr val="6F5721"/>
          </a:solidFill>
          <a:ln xmlns:a="http://schemas.openxmlformats.org/drawingml/2006/main" w="0">
            <a:noFill/>
            <a:prstDash val="solid"/>
          </a:ln>
        </p:spPr>
      </p:sp>
      <p:sp>
        <p:nvSpPr>
          <p:cNvPr id="19" name="">
            <a:extLst xmlns:a="http://schemas.openxmlformats.org/drawingml/2006/main">
              <a:ext uri="{FF2B5EF4-FFF2-40B4-BE49-F238E27FC236}">
                <a16:creationId xmlns:a16="http://schemas.microsoft.com/office/drawing/2014/main" id="{BB6DA584-6F49-4F39-861A-541467115367}"/>
              </a:ext>
            </a:extLst>
          </p:cNvPr>
          <p:cNvSpPr>
            <a:spLocks xmlns:a="http://schemas.openxmlformats.org/drawingml/2006/main" noGrp="1"/>
          </p:cNvSpPr>
          <p:nvPr/>
        </p:nvSpPr>
        <p:spPr>
          <a:xfrm xmlns:a="http://schemas.openxmlformats.org/drawingml/2006/main">
            <a:off x="4362450" y="3781425"/>
            <a:ext cx="3219450" cy="3810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ctr">
              <a:defRPr sz="1425" b="0" i="0">
                <a:solidFill>
                  <a:srgbClr val="9FB1C7"/>
                </a:solidFill>
                <a:latin typeface="Aptos"/>
                <a:ea typeface="Aptos"/>
                <a:cs typeface="Aptos"/>
              </a:defRPr>
            </a:pPr>
            <a:r>
              <a:rPr sz="1425" b="0" i="0">
                <a:solidFill>
                  <a:srgbClr val="9FB1C7"/>
                </a:solidFill>
                <a:latin typeface="Aptos"/>
                <a:ea typeface="Aptos"/>
                <a:cs typeface="Aptos"/>
              </a:rPr>
              <a:t>The computation requires both response models.</a:t>
            </a:r>
          </a:p>
        </p:txBody>
      </p:sp>
      <p:sp>
        <p:nvSpPr>
          <p:cNvPr id="20" name="">
            <a:extLst xmlns:a="http://schemas.openxmlformats.org/drawingml/2006/main">
              <a:ext uri="{FF2B5EF4-FFF2-40B4-BE49-F238E27FC236}">
                <a16:creationId xmlns:a16="http://schemas.microsoft.com/office/drawing/2014/main" id="{8DC1B288-9096-4185-95D4-64AF2294CE7F}"/>
              </a:ext>
            </a:extLst>
          </p:cNvPr>
          <p:cNvSpPr>
            <a:spLocks xmlns:a="http://schemas.openxmlformats.org/drawingml/2006/main" noGrp="1"/>
          </p:cNvSpPr>
          <p:nvPr/>
        </p:nvSpPr>
        <p:spPr>
          <a:xfrm xmlns:a="http://schemas.openxmlformats.org/drawingml/2006/main">
            <a:off x="8077200" y="2857500"/>
            <a:ext cx="514350" cy="5334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ctr">
              <a:defRPr sz="3150" b="0" i="0">
                <a:solidFill>
                  <a:srgbClr val="9FB1C7"/>
                </a:solidFill>
                <a:latin typeface="Aptos"/>
                <a:ea typeface="Aptos"/>
                <a:cs typeface="Aptos"/>
              </a:defRPr>
            </a:pPr>
            <a:r>
              <a:rPr sz="3150" b="0" i="0">
                <a:solidFill>
                  <a:srgbClr val="9FB1C7"/>
                </a:solidFill>
                <a:latin typeface="Aptos"/>
                <a:ea typeface="Aptos"/>
                <a:cs typeface="Aptos"/>
              </a:rPr>
              <a:t>→</a:t>
            </a:r>
          </a:p>
        </p:txBody>
      </p:sp>
      <p:sp>
        <p:nvSpPr>
          <p:cNvPr id="21" name="">
            <a:extLst xmlns:a="http://schemas.openxmlformats.org/drawingml/2006/main">
              <a:ext uri="{FF2B5EF4-FFF2-40B4-BE49-F238E27FC236}">
                <a16:creationId xmlns:a16="http://schemas.microsoft.com/office/drawing/2014/main" id="{85D77D73-2AB8-4FE4-9496-90F13A65A987}"/>
              </a:ext>
            </a:extLst>
          </p:cNvPr>
          <p:cNvSpPr>
            <a:spLocks xmlns:a="http://schemas.openxmlformats.org/drawingml/2006/main" noGrp="1"/>
          </p:cNvSpPr>
          <p:nvPr/>
        </p:nvSpPr>
        <p:spPr>
          <a:xfrm xmlns:a="http://schemas.openxmlformats.org/drawingml/2006/main">
            <a:off x="8648700" y="1885950"/>
            <a:ext cx="2838450" cy="2628900"/>
          </a:xfrm>
          <a:prstGeom xmlns:a="http://schemas.openxmlformats.org/drawingml/2006/main" prst="roundRect">
            <a:avLst>
              <a:gd name="adj" fmla="val 4348"/>
            </a:avLst>
          </a:prstGeom>
          <a:solidFill xmlns:a="http://schemas.openxmlformats.org/drawingml/2006/main">
            <a:srgbClr val="0B1D34"/>
          </a:solidFill>
          <a:ln xmlns:a="http://schemas.openxmlformats.org/drawingml/2006/main" w="9525">
            <a:solidFill>
              <a:srgbClr val="246A5F"/>
            </a:solidFill>
            <a:prstDash val="solid"/>
          </a:ln>
        </p:spPr>
      </p:sp>
      <p:sp>
        <p:nvSpPr>
          <p:cNvPr id="22" name="">
            <a:extLst xmlns:a="http://schemas.openxmlformats.org/drawingml/2006/main">
              <a:ext uri="{FF2B5EF4-FFF2-40B4-BE49-F238E27FC236}">
                <a16:creationId xmlns:a16="http://schemas.microsoft.com/office/drawing/2014/main" id="{4A3D4D35-6E7C-4A5A-A7B2-36AA0F1E8BE9}"/>
              </a:ext>
            </a:extLst>
          </p:cNvPr>
          <p:cNvSpPr>
            <a:spLocks xmlns:a="http://schemas.openxmlformats.org/drawingml/2006/main" noGrp="1"/>
          </p:cNvSpPr>
          <p:nvPr/>
        </p:nvSpPr>
        <p:spPr>
          <a:xfrm xmlns:a="http://schemas.openxmlformats.org/drawingml/2006/main">
            <a:off x="8877300" y="2057400"/>
            <a:ext cx="2286000" cy="2857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1275" b="1" i="0">
                <a:solidFill>
                  <a:srgbClr val="22C7A9"/>
                </a:solidFill>
                <a:latin typeface="Aptos"/>
                <a:ea typeface="Aptos"/>
                <a:cs typeface="Aptos"/>
              </a:defRPr>
            </a:pPr>
            <a:r>
              <a:rPr sz="1275" b="1" i="0">
                <a:solidFill>
                  <a:srgbClr val="22C7A9"/>
                </a:solidFill>
                <a:latin typeface="Aptos"/>
                <a:ea typeface="Aptos"/>
                <a:cs typeface="Aptos"/>
              </a:rPr>
              <a:t>3 · STORED PULSE</a:t>
            </a:r>
          </a:p>
        </p:txBody>
      </p:sp>
      <p:sp>
        <p:nvSpPr>
          <p:cNvPr id="23" name="">
            <a:extLst xmlns:a="http://schemas.openxmlformats.org/drawingml/2006/main">
              <a:ext uri="{FF2B5EF4-FFF2-40B4-BE49-F238E27FC236}">
                <a16:creationId xmlns:a16="http://schemas.microsoft.com/office/drawing/2014/main" id="{87F6685C-5D4D-45DB-9224-C8715DA83AC3}"/>
              </a:ext>
            </a:extLst>
          </p:cNvPr>
          <p:cNvSpPr>
            <a:spLocks xmlns:a="http://schemas.openxmlformats.org/drawingml/2006/main" noGrp="1"/>
          </p:cNvSpPr>
          <p:nvPr/>
        </p:nvSpPr>
        <p:spPr>
          <a:xfrm xmlns:a="http://schemas.openxmlformats.org/drawingml/2006/main">
            <a:off x="9048750" y="2590800"/>
            <a:ext cx="2000250" cy="5334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ctr">
              <a:defRPr sz="3000" b="1" i="0">
                <a:solidFill>
                  <a:srgbClr val="F7FAFC"/>
                </a:solidFill>
                <a:latin typeface="Cambria Math"/>
                <a:ea typeface="Cambria Math"/>
                <a:cs typeface="Cambria Math"/>
              </a:defRPr>
            </a:pPr>
            <a:r>
              <a:rPr sz="3000" b="1" i="0">
                <a:solidFill>
                  <a:srgbClr val="F7FAFC"/>
                </a:solidFill>
                <a:latin typeface="Cambria Math"/>
                <a:ea typeface="Cambria Math"/>
                <a:cs typeface="Cambria Math"/>
              </a:rPr>
              <a:t>Φ⋆(t)</a:t>
            </a:r>
          </a:p>
        </p:txBody>
      </p:sp>
      <p:sp>
        <p:nvSpPr>
          <p:cNvPr id="24" name="">
            <a:extLst xmlns:a="http://schemas.openxmlformats.org/drawingml/2006/main">
              <a:ext uri="{FF2B5EF4-FFF2-40B4-BE49-F238E27FC236}">
                <a16:creationId xmlns:a16="http://schemas.microsoft.com/office/drawing/2014/main" id="{80055F17-47C5-4C53-AEBE-6E8293DDBEA7}"/>
              </a:ext>
            </a:extLst>
          </p:cNvPr>
          <p:cNvSpPr>
            <a:spLocks xmlns:a="http://schemas.openxmlformats.org/drawingml/2006/main" noGrp="1"/>
          </p:cNvSpPr>
          <p:nvPr/>
        </p:nvSpPr>
        <p:spPr>
          <a:xfrm xmlns:a="http://schemas.openxmlformats.org/drawingml/2006/main">
            <a:off x="9048750" y="3362325"/>
            <a:ext cx="400050" cy="28575"/>
          </a:xfrm>
          <a:prstGeom xmlns:a="http://schemas.openxmlformats.org/drawingml/2006/main" prst="rect">
            <a:avLst/>
          </a:prstGeom>
          <a:solidFill xmlns:a="http://schemas.openxmlformats.org/drawingml/2006/main">
            <a:srgbClr val="35C7F2"/>
          </a:solidFill>
          <a:ln xmlns:a="http://schemas.openxmlformats.org/drawingml/2006/main" w="0">
            <a:noFill/>
            <a:prstDash val="solid"/>
          </a:ln>
        </p:spPr>
      </p:sp>
      <p:sp>
        <p:nvSpPr>
          <p:cNvPr id="25" name="">
            <a:extLst xmlns:a="http://schemas.openxmlformats.org/drawingml/2006/main">
              <a:ext uri="{FF2B5EF4-FFF2-40B4-BE49-F238E27FC236}">
                <a16:creationId xmlns:a16="http://schemas.microsoft.com/office/drawing/2014/main" id="{CB0CCEAA-00FC-4473-BB0D-8A0ECA3F38EF}"/>
              </a:ext>
            </a:extLst>
          </p:cNvPr>
          <p:cNvSpPr>
            <a:spLocks xmlns:a="http://schemas.openxmlformats.org/drawingml/2006/main" noGrp="1"/>
          </p:cNvSpPr>
          <p:nvPr/>
        </p:nvSpPr>
        <p:spPr>
          <a:xfrm xmlns:a="http://schemas.openxmlformats.org/drawingml/2006/main">
            <a:off x="9448800" y="3190875"/>
            <a:ext cx="304800" cy="371475"/>
          </a:xfrm>
          <a:prstGeom xmlns:a="http://schemas.openxmlformats.org/drawingml/2006/main" prst="rect">
            <a:avLst/>
          </a:prstGeom>
          <a:solidFill xmlns:a="http://schemas.openxmlformats.org/drawingml/2006/main">
            <a:srgbClr val="35C7F2"/>
          </a:solidFill>
          <a:ln xmlns:a="http://schemas.openxmlformats.org/drawingml/2006/main" w="0">
            <a:noFill/>
            <a:prstDash val="solid"/>
          </a:ln>
        </p:spPr>
      </p:sp>
      <p:sp>
        <p:nvSpPr>
          <p:cNvPr id="26" name="">
            <a:extLst xmlns:a="http://schemas.openxmlformats.org/drawingml/2006/main">
              <a:ext uri="{FF2B5EF4-FFF2-40B4-BE49-F238E27FC236}">
                <a16:creationId xmlns:a16="http://schemas.microsoft.com/office/drawing/2014/main" id="{7E304933-D005-4655-AA56-97446E6CA013}"/>
              </a:ext>
            </a:extLst>
          </p:cNvPr>
          <p:cNvSpPr>
            <a:spLocks xmlns:a="http://schemas.openxmlformats.org/drawingml/2006/main" noGrp="1"/>
          </p:cNvSpPr>
          <p:nvPr/>
        </p:nvSpPr>
        <p:spPr>
          <a:xfrm xmlns:a="http://schemas.openxmlformats.org/drawingml/2006/main">
            <a:off x="9753600" y="2990850"/>
            <a:ext cx="266700" cy="762000"/>
          </a:xfrm>
          <a:prstGeom xmlns:a="http://schemas.openxmlformats.org/drawingml/2006/main" prst="rect">
            <a:avLst/>
          </a:prstGeom>
          <a:solidFill xmlns:a="http://schemas.openxmlformats.org/drawingml/2006/main">
            <a:srgbClr val="F4F1E8"/>
          </a:solidFill>
          <a:ln xmlns:a="http://schemas.openxmlformats.org/drawingml/2006/main" w="0">
            <a:noFill/>
            <a:prstDash val="solid"/>
          </a:ln>
        </p:spPr>
      </p:sp>
      <p:sp>
        <p:nvSpPr>
          <p:cNvPr id="27" name="">
            <a:extLst xmlns:a="http://schemas.openxmlformats.org/drawingml/2006/main">
              <a:ext uri="{FF2B5EF4-FFF2-40B4-BE49-F238E27FC236}">
                <a16:creationId xmlns:a16="http://schemas.microsoft.com/office/drawing/2014/main" id="{4ECD795D-18C1-4AFF-A3CF-1AC401904164}"/>
              </a:ext>
            </a:extLst>
          </p:cNvPr>
          <p:cNvSpPr>
            <a:spLocks xmlns:a="http://schemas.openxmlformats.org/drawingml/2006/main" noGrp="1"/>
          </p:cNvSpPr>
          <p:nvPr/>
        </p:nvSpPr>
        <p:spPr>
          <a:xfrm xmlns:a="http://schemas.openxmlformats.org/drawingml/2006/main">
            <a:off x="10020300" y="3190875"/>
            <a:ext cx="304800" cy="371475"/>
          </a:xfrm>
          <a:prstGeom xmlns:a="http://schemas.openxmlformats.org/drawingml/2006/main" prst="rect">
            <a:avLst/>
          </a:prstGeom>
          <a:solidFill xmlns:a="http://schemas.openxmlformats.org/drawingml/2006/main">
            <a:srgbClr val="F2A61A"/>
          </a:solidFill>
          <a:ln xmlns:a="http://schemas.openxmlformats.org/drawingml/2006/main" w="0">
            <a:noFill/>
            <a:prstDash val="solid"/>
          </a:ln>
        </p:spPr>
      </p:sp>
      <p:sp>
        <p:nvSpPr>
          <p:cNvPr id="28" name="">
            <a:extLst xmlns:a="http://schemas.openxmlformats.org/drawingml/2006/main">
              <a:ext uri="{FF2B5EF4-FFF2-40B4-BE49-F238E27FC236}">
                <a16:creationId xmlns:a16="http://schemas.microsoft.com/office/drawing/2014/main" id="{2B434920-181B-4917-B40A-770EE4CCF0E4}"/>
              </a:ext>
            </a:extLst>
          </p:cNvPr>
          <p:cNvSpPr>
            <a:spLocks xmlns:a="http://schemas.openxmlformats.org/drawingml/2006/main" noGrp="1"/>
          </p:cNvSpPr>
          <p:nvPr/>
        </p:nvSpPr>
        <p:spPr>
          <a:xfrm xmlns:a="http://schemas.openxmlformats.org/drawingml/2006/main">
            <a:off x="10325100" y="3362325"/>
            <a:ext cx="400050" cy="28575"/>
          </a:xfrm>
          <a:prstGeom xmlns:a="http://schemas.openxmlformats.org/drawingml/2006/main" prst="rect">
            <a:avLst/>
          </a:prstGeom>
          <a:solidFill xmlns:a="http://schemas.openxmlformats.org/drawingml/2006/main">
            <a:srgbClr val="F2A61A"/>
          </a:solidFill>
          <a:ln xmlns:a="http://schemas.openxmlformats.org/drawingml/2006/main" w="0">
            <a:noFill/>
            <a:prstDash val="solid"/>
          </a:ln>
        </p:spPr>
      </p:sp>
      <p:sp>
        <p:nvSpPr>
          <p:cNvPr id="29" name="">
            <a:extLst xmlns:a="http://schemas.openxmlformats.org/drawingml/2006/main">
              <a:ext uri="{FF2B5EF4-FFF2-40B4-BE49-F238E27FC236}">
                <a16:creationId xmlns:a16="http://schemas.microsoft.com/office/drawing/2014/main" id="{A7960044-2B1A-4686-B9A2-6C71CB62DF16}"/>
              </a:ext>
            </a:extLst>
          </p:cNvPr>
          <p:cNvSpPr>
            <a:spLocks xmlns:a="http://schemas.openxmlformats.org/drawingml/2006/main" noGrp="1"/>
          </p:cNvSpPr>
          <p:nvPr/>
        </p:nvSpPr>
        <p:spPr>
          <a:xfrm xmlns:a="http://schemas.openxmlformats.org/drawingml/2006/main">
            <a:off x="9067800" y="3886200"/>
            <a:ext cx="1981200" cy="2667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ctr">
              <a:defRPr sz="1350" b="0" i="0">
                <a:solidFill>
                  <a:srgbClr val="9FB1C7"/>
                </a:solidFill>
                <a:latin typeface="Aptos"/>
                <a:ea typeface="Aptos"/>
                <a:cs typeface="Aptos"/>
              </a:defRPr>
            </a:pPr>
            <a:r>
              <a:rPr sz="1350" b="0" i="0">
                <a:solidFill>
                  <a:srgbClr val="9FB1C7"/>
                </a:solidFill>
                <a:latin typeface="Aptos"/>
                <a:ea typeface="Aptos"/>
                <a:cs typeface="Aptos"/>
              </a:rPr>
              <a:t>replayed open loop</a:t>
            </a:r>
          </a:p>
        </p:txBody>
      </p:sp>
      <p:sp>
        <p:nvSpPr>
          <p:cNvPr id="30" name="">
            <a:extLst xmlns:a="http://schemas.openxmlformats.org/drawingml/2006/main">
              <a:ext uri="{FF2B5EF4-FFF2-40B4-BE49-F238E27FC236}">
                <a16:creationId xmlns:a16="http://schemas.microsoft.com/office/drawing/2014/main" id="{60BF8C3A-5DE6-4D55-B94B-319F4E9ACC4F}"/>
              </a:ext>
            </a:extLst>
          </p:cNvPr>
          <p:cNvSpPr>
            <a:spLocks xmlns:a="http://schemas.openxmlformats.org/drawingml/2006/main" noGrp="1"/>
          </p:cNvSpPr>
          <p:nvPr/>
        </p:nvSpPr>
        <p:spPr>
          <a:xfrm xmlns:a="http://schemas.openxmlformats.org/drawingml/2006/main">
            <a:off x="704850" y="5010150"/>
            <a:ext cx="3238500" cy="2667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1200" b="1" i="0">
                <a:solidFill>
                  <a:srgbClr val="F2A61A"/>
                </a:solidFill>
                <a:latin typeface="Aptos"/>
                <a:ea typeface="Aptos"/>
                <a:cs typeface="Aptos"/>
              </a:defRPr>
            </a:pPr>
            <a:r>
              <a:rPr sz="1200" b="1" i="0">
                <a:solidFill>
                  <a:srgbClr val="F2A61A"/>
                </a:solidFill>
                <a:latin typeface="Aptos"/>
                <a:ea typeface="Aptos"/>
                <a:cs typeface="Aptos"/>
              </a:rPr>
              <a:t>BEFORE THE EXPERIMENT</a:t>
            </a:r>
          </a:p>
        </p:txBody>
      </p:sp>
      <p:sp>
        <p:nvSpPr>
          <p:cNvPr id="31" name="">
            <a:extLst xmlns:a="http://schemas.openxmlformats.org/drawingml/2006/main">
              <a:ext uri="{FF2B5EF4-FFF2-40B4-BE49-F238E27FC236}">
                <a16:creationId xmlns:a16="http://schemas.microsoft.com/office/drawing/2014/main" id="{4451CF3F-965A-4CBC-9DC6-3BF00147EEDA}"/>
              </a:ext>
            </a:extLst>
          </p:cNvPr>
          <p:cNvSpPr>
            <a:spLocks xmlns:a="http://schemas.openxmlformats.org/drawingml/2006/main" noGrp="1"/>
          </p:cNvSpPr>
          <p:nvPr/>
        </p:nvSpPr>
        <p:spPr>
          <a:xfrm xmlns:a="http://schemas.openxmlformats.org/drawingml/2006/main">
            <a:off x="9696450" y="5010150"/>
            <a:ext cx="1638300" cy="2667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r">
              <a:defRPr sz="1200" b="1" i="0">
                <a:solidFill>
                  <a:srgbClr val="22C7A9"/>
                </a:solidFill>
                <a:latin typeface="Aptos"/>
                <a:ea typeface="Aptos"/>
                <a:cs typeface="Aptos"/>
              </a:defRPr>
            </a:pPr>
            <a:r>
              <a:rPr sz="1200" b="1" i="0">
                <a:solidFill>
                  <a:srgbClr val="22C7A9"/>
                </a:solidFill>
                <a:latin typeface="Aptos"/>
                <a:ea typeface="Aptos"/>
                <a:cs typeface="Aptos"/>
              </a:rPr>
              <a:t>EXPERIMENT</a:t>
            </a:r>
          </a:p>
        </p:txBody>
      </p:sp>
      <p:sp>
        <p:nvSpPr>
          <p:cNvPr id="32" name="">
            <a:extLst xmlns:a="http://schemas.openxmlformats.org/drawingml/2006/main">
              <a:ext uri="{FF2B5EF4-FFF2-40B4-BE49-F238E27FC236}">
                <a16:creationId xmlns:a16="http://schemas.microsoft.com/office/drawing/2014/main" id="{BC0C638D-CE99-4D3D-9092-1A7FB33C27F9}"/>
              </a:ext>
            </a:extLst>
          </p:cNvPr>
          <p:cNvSpPr>
            <a:spLocks xmlns:a="http://schemas.openxmlformats.org/drawingml/2006/main" noGrp="1"/>
          </p:cNvSpPr>
          <p:nvPr/>
        </p:nvSpPr>
        <p:spPr>
          <a:xfrm xmlns:a="http://schemas.openxmlformats.org/drawingml/2006/main">
            <a:off x="704850" y="5448300"/>
            <a:ext cx="8020050" cy="47625"/>
          </a:xfrm>
          <a:prstGeom xmlns:a="http://schemas.openxmlformats.org/drawingml/2006/main" prst="rect">
            <a:avLst/>
          </a:prstGeom>
          <a:solidFill xmlns:a="http://schemas.openxmlformats.org/drawingml/2006/main">
            <a:srgbClr val="F2A61A"/>
          </a:solidFill>
          <a:ln xmlns:a="http://schemas.openxmlformats.org/drawingml/2006/main" w="0">
            <a:noFill/>
            <a:prstDash val="solid"/>
          </a:ln>
        </p:spPr>
      </p:sp>
      <p:sp>
        <p:nvSpPr>
          <p:cNvPr id="33" name="">
            <a:extLst xmlns:a="http://schemas.openxmlformats.org/drawingml/2006/main">
              <a:ext uri="{FF2B5EF4-FFF2-40B4-BE49-F238E27FC236}">
                <a16:creationId xmlns:a16="http://schemas.microsoft.com/office/drawing/2014/main" id="{FDA423EC-C560-47DB-A3A4-BB6A7705E311}"/>
              </a:ext>
            </a:extLst>
          </p:cNvPr>
          <p:cNvSpPr>
            <a:spLocks xmlns:a="http://schemas.openxmlformats.org/drawingml/2006/main" noGrp="1"/>
          </p:cNvSpPr>
          <p:nvPr/>
        </p:nvSpPr>
        <p:spPr>
          <a:xfrm xmlns:a="http://schemas.openxmlformats.org/drawingml/2006/main">
            <a:off x="8724900" y="5448300"/>
            <a:ext cx="2609850" cy="47625"/>
          </a:xfrm>
          <a:prstGeom xmlns:a="http://schemas.openxmlformats.org/drawingml/2006/main" prst="rect">
            <a:avLst/>
          </a:prstGeom>
          <a:solidFill xmlns:a="http://schemas.openxmlformats.org/drawingml/2006/main">
            <a:srgbClr val="22C7A9"/>
          </a:solidFill>
          <a:ln xmlns:a="http://schemas.openxmlformats.org/drawingml/2006/main" w="0">
            <a:noFill/>
            <a:prstDash val="solid"/>
          </a:ln>
        </p:spPr>
      </p:sp>
      <p:sp>
        <p:nvSpPr>
          <p:cNvPr id="34" name="">
            <a:extLst xmlns:a="http://schemas.openxmlformats.org/drawingml/2006/main">
              <a:ext uri="{FF2B5EF4-FFF2-40B4-BE49-F238E27FC236}">
                <a16:creationId xmlns:a16="http://schemas.microsoft.com/office/drawing/2014/main" id="{EFE3FA77-3856-4E32-9D75-6BBCCF053159}"/>
              </a:ext>
            </a:extLst>
          </p:cNvPr>
          <p:cNvSpPr>
            <a:spLocks xmlns:a="http://schemas.openxmlformats.org/drawingml/2006/main" noGrp="1"/>
          </p:cNvSpPr>
          <p:nvPr/>
        </p:nvSpPr>
        <p:spPr>
          <a:xfrm xmlns:a="http://schemas.openxmlformats.org/drawingml/2006/main">
            <a:off x="8705850" y="5286375"/>
            <a:ext cx="28575" cy="381000"/>
          </a:xfrm>
          <a:prstGeom xmlns:a="http://schemas.openxmlformats.org/drawingml/2006/main" prst="rect">
            <a:avLst/>
          </a:prstGeom>
          <a:solidFill xmlns:a="http://schemas.openxmlformats.org/drawingml/2006/main">
            <a:srgbClr val="F4F1E8"/>
          </a:solidFill>
          <a:ln xmlns:a="http://schemas.openxmlformats.org/drawingml/2006/main" w="0">
            <a:noFill/>
            <a:prstDash val="solid"/>
          </a:ln>
        </p:spPr>
      </p:sp>
      <p:sp>
        <p:nvSpPr>
          <p:cNvPr id="35" name="">
            <a:extLst xmlns:a="http://schemas.openxmlformats.org/drawingml/2006/main">
              <a:ext uri="{FF2B5EF4-FFF2-40B4-BE49-F238E27FC236}">
                <a16:creationId xmlns:a16="http://schemas.microsoft.com/office/drawing/2014/main" id="{2FF55845-F9A9-49B9-BA96-CFC1807C4AD4}"/>
              </a:ext>
            </a:extLst>
          </p:cNvPr>
          <p:cNvSpPr>
            <a:spLocks xmlns:a="http://schemas.openxmlformats.org/drawingml/2006/main" noGrp="1"/>
          </p:cNvSpPr>
          <p:nvPr/>
        </p:nvSpPr>
        <p:spPr>
          <a:xfrm xmlns:a="http://schemas.openxmlformats.org/drawingml/2006/main">
            <a:off x="7524750" y="5715000"/>
            <a:ext cx="2400300" cy="3429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ctr">
              <a:defRPr sz="1725" b="1" i="0">
                <a:solidFill>
                  <a:srgbClr val="F4F1E8"/>
                </a:solidFill>
                <a:latin typeface="Cambria Math"/>
                <a:ea typeface="Cambria Math"/>
                <a:cs typeface="Cambria Math"/>
              </a:defRPr>
            </a:pPr>
            <a:r>
              <a:rPr sz="1725" b="1" i="0">
                <a:solidFill>
                  <a:srgbClr val="F4F1E8"/>
                </a:solidFill>
                <a:latin typeface="Cambria Math"/>
                <a:ea typeface="Cambria Math"/>
                <a:cs typeface="Cambria Math"/>
              </a:rPr>
              <a:t>Φ⋆ already exists</a:t>
            </a:r>
          </a:p>
        </p:txBody>
      </p:sp>
    </p:spTree>
    <p:extLst>
      <p:ext uri="{BB962C8B-B14F-4D97-AF65-F5344CB8AC3E}">
        <p14:creationId xmlns:p14="http://schemas.microsoft.com/office/powerpoint/2010/main" val="359368570"/>
      </p:ext>
    </p:extLst>
  </p:cSld>
</p:sld>
</file>

<file path=ppt/slides/slide4.xml><?xml version="1.0" encoding="utf-8"?>
<p:sld xmlns:p="http://schemas.openxmlformats.org/presentationml/2006/main">
  <p:cSld>
    <p:bg>
      <p:bgPr>
        <a:solidFill xmlns:a="http://schemas.openxmlformats.org/drawingml/2006/main">
          <a:srgbClr val="061325"/>
        </a:solidFill>
      </p:bgPr>
    </p:bg>
    <p:spTree>
      <p:nvGrpSpPr>
        <p:cNvPr id="1" name=""/>
        <p:cNvGrpSpPr/>
        <p:nvPr/>
      </p:nvGrpSpPr>
      <p:grpSpPr>
        <a:xfrm xmlns:a="http://schemas.openxmlformats.org/drawingml/2006/main"/>
      </p:grpSpPr>
      <p:sp>
        <p:nvSpPr>
          <p:cNvPr id="23" name="slide-number-4">
            <a:extLst xmlns:a="http://schemas.openxmlformats.org/drawingml/2006/main">
              <a:ext uri="{FF2B5EF4-FFF2-40B4-BE49-F238E27FC236}">
                <a16:creationId xmlns:a16="http://schemas.microsoft.com/office/drawing/2014/main" id="{9CA7BA98-7632-4983-BB55-22B5E98DF0B5}"/>
              </a:ext>
            </a:extLst>
          </p:cNvPr>
          <p:cNvSpPr>
            <a:spLocks xmlns:a="http://schemas.openxmlformats.org/drawingml/2006/main" noGrp="1"/>
          </p:cNvSpPr>
          <p:nvPr/>
        </p:nvSpPr>
        <p:spPr>
          <a:xfrm xmlns:a="http://schemas.openxmlformats.org/drawingml/2006/main">
            <a:off x="11334750" y="6324600"/>
            <a:ext cx="400050" cy="2095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r">
              <a:defRPr sz="1200" b="0" i="0">
                <a:solidFill>
                  <a:srgbClr val="9FB1C7"/>
                </a:solidFill>
                <a:latin typeface="Aptos"/>
                <a:ea typeface="Aptos"/>
                <a:cs typeface="Aptos"/>
              </a:defRPr>
            </a:pPr>
            <a:r>
              <a:rPr sz="1200" b="0" i="0">
                <a:solidFill>
                  <a:srgbClr val="9FB1C7"/>
                </a:solidFill>
                <a:latin typeface="Aptos"/>
                <a:ea typeface="Aptos"/>
                <a:cs typeface="Aptos"/>
              </a:rPr>
              <a:t>04</a:t>
            </a:r>
          </a:p>
        </p:txBody>
      </p:sp>
      <p:pic>
        <p:nvPicPr>
          <p:cNvPr id="24" name=""/>
          <p:cNvPicPr>
            <a:picLocks xmlns:a="http://schemas.openxmlformats.org/drawingml/2006/main" noChangeAspect="1"/>
          </p:cNvPicPr>
          <p:nvPr/>
        </p:nvPicPr>
        <p:blipFill>
          <a:blip xmlns:r="http://schemas.openxmlformats.org/officeDocument/2006/relationships" xmlns:a="http://schemas.openxmlformats.org/drawingml/2006/main" r:embed="R462f3f955c6348a8"/>
          <a:srcRect xmlns:a="http://schemas.openxmlformats.org/drawingml/2006/main" l="0" t="27" r="0" b="27"/>
          <a:stretch xmlns:a="http://schemas.openxmlformats.org/drawingml/2006/main">
            <a:fillRect l="0" t="0" r="0" b="0"/>
          </a:stretch>
        </p:blipFill>
        <p:spPr>
          <a:xfrm xmlns:a="http://schemas.openxmlformats.org/drawingml/2006/main">
            <a:off x="0" y="0"/>
            <a:ext cx="12192000" cy="6858000"/>
          </a:xfrm>
          <a:prstGeom xmlns:a="http://schemas.openxmlformats.org/drawingml/2006/main" prst="rect">
            <a:avLst/>
          </a:prstGeom>
        </p:spPr>
      </p:pic>
      <p:sp>
        <p:nvSpPr>
          <p:cNvPr id="3" name="">
            <a:extLst xmlns:a="http://schemas.openxmlformats.org/drawingml/2006/main">
              <a:ext uri="{FF2B5EF4-FFF2-40B4-BE49-F238E27FC236}">
                <a16:creationId xmlns:a16="http://schemas.microsoft.com/office/drawing/2014/main" id="{F6A4ED6B-27E8-422B-8967-397E2223648E}"/>
              </a:ext>
            </a:extLst>
          </p:cNvPr>
          <p:cNvSpPr>
            <a:spLocks xmlns:a="http://schemas.openxmlformats.org/drawingml/2006/main" noGrp="1"/>
          </p:cNvSpPr>
          <p:nvPr/>
        </p:nvSpPr>
        <p:spPr>
          <a:xfrm xmlns:a="http://schemas.openxmlformats.org/drawingml/2006/main">
            <a:off x="609600" y="381000"/>
            <a:ext cx="6477000" cy="5524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3225" b="1" i="0">
                <a:solidFill>
                  <a:srgbClr val="F7FAFC"/>
                </a:solidFill>
                <a:latin typeface="Aptos"/>
                <a:ea typeface="Aptos"/>
                <a:cs typeface="Aptos"/>
              </a:defRPr>
            </a:pPr>
            <a:r>
              <a:rPr sz="3225" b="1" i="0">
                <a:solidFill>
                  <a:srgbClr val="F7FAFC"/>
                </a:solidFill>
                <a:latin typeface="Aptos"/>
                <a:ea typeface="Aptos"/>
                <a:cs typeface="Aptos"/>
              </a:rPr>
              <a:t>Let the materials find the field</a:t>
            </a:r>
          </a:p>
        </p:txBody>
      </p:sp>
      <p:sp>
        <p:nvSpPr>
          <p:cNvPr id="4" name="">
            <a:extLst xmlns:a="http://schemas.openxmlformats.org/drawingml/2006/main">
              <a:ext uri="{FF2B5EF4-FFF2-40B4-BE49-F238E27FC236}">
                <a16:creationId xmlns:a16="http://schemas.microsoft.com/office/drawing/2014/main" id="{DFA5216A-1978-4E8D-9942-B32BCA9C0BD3}"/>
              </a:ext>
            </a:extLst>
          </p:cNvPr>
          <p:cNvSpPr>
            <a:spLocks xmlns:a="http://schemas.openxmlformats.org/drawingml/2006/main" noGrp="1"/>
          </p:cNvSpPr>
          <p:nvPr/>
        </p:nvSpPr>
        <p:spPr>
          <a:xfrm xmlns:a="http://schemas.openxmlformats.org/drawingml/2006/main">
            <a:off x="628650" y="990600"/>
            <a:ext cx="7239000" cy="3619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1650" b="0" i="0">
                <a:solidFill>
                  <a:srgbClr val="9FB1C7"/>
                </a:solidFill>
                <a:latin typeface="Aptos"/>
                <a:ea typeface="Aptos"/>
                <a:cs typeface="Aptos"/>
              </a:defRPr>
            </a:pPr>
            <a:r>
              <a:rPr sz="1650" b="0" i="0">
                <a:solidFill>
                  <a:srgbClr val="9FB1C7"/>
                </a:solidFill>
                <a:latin typeface="Aptos"/>
                <a:ea typeface="Aptos"/>
                <a:cs typeface="Aptos"/>
              </a:rPr>
              <a:t>The experiment measures the mismatch and updates the same field that created it.</a:t>
            </a:r>
          </a:p>
        </p:txBody>
      </p:sp>
      <p:sp>
        <p:nvSpPr>
          <p:cNvPr id="5" name="">
            <a:extLst xmlns:a="http://schemas.openxmlformats.org/drawingml/2006/main">
              <a:ext uri="{FF2B5EF4-FFF2-40B4-BE49-F238E27FC236}">
                <a16:creationId xmlns:a16="http://schemas.microsoft.com/office/drawing/2014/main" id="{DE98A9DB-66E4-4EC1-BB9B-AED769DA36C1}"/>
              </a:ext>
            </a:extLst>
          </p:cNvPr>
          <p:cNvSpPr>
            <a:spLocks xmlns:a="http://schemas.openxmlformats.org/drawingml/2006/main" noGrp="1"/>
          </p:cNvSpPr>
          <p:nvPr/>
        </p:nvSpPr>
        <p:spPr>
          <a:xfrm xmlns:a="http://schemas.openxmlformats.org/drawingml/2006/main">
            <a:off x="1295400" y="3886200"/>
            <a:ext cx="1809750" cy="381000"/>
          </a:xfrm>
          <a:prstGeom xmlns:a="http://schemas.openxmlformats.org/drawingml/2006/main" prst="roundRect">
            <a:avLst>
              <a:gd name="adj" fmla="val 20000"/>
            </a:avLst>
          </a:prstGeom>
          <a:solidFill xmlns:a="http://schemas.openxmlformats.org/drawingml/2006/main">
            <a:srgbClr val="0B1D34"/>
          </a:solidFill>
          <a:ln xmlns:a="http://schemas.openxmlformats.org/drawingml/2006/main" w="9525">
            <a:solidFill>
              <a:srgbClr val="2A4765"/>
            </a:solidFill>
            <a:prstDash val="solid"/>
          </a:ln>
        </p:spPr>
      </p:sp>
      <p:sp>
        <p:nvSpPr>
          <p:cNvPr id="6" name="">
            <a:extLst xmlns:a="http://schemas.openxmlformats.org/drawingml/2006/main">
              <a:ext uri="{FF2B5EF4-FFF2-40B4-BE49-F238E27FC236}">
                <a16:creationId xmlns:a16="http://schemas.microsoft.com/office/drawing/2014/main" id="{6C5A45DD-BFD5-43FE-B1E7-C60AF26EC933}"/>
              </a:ext>
            </a:extLst>
          </p:cNvPr>
          <p:cNvSpPr>
            <a:spLocks xmlns:a="http://schemas.openxmlformats.org/drawingml/2006/main" noGrp="1"/>
          </p:cNvSpPr>
          <p:nvPr/>
        </p:nvSpPr>
        <p:spPr>
          <a:xfrm xmlns:a="http://schemas.openxmlformats.org/drawingml/2006/main">
            <a:off x="1295400" y="3886200"/>
            <a:ext cx="47625" cy="381000"/>
          </a:xfrm>
          <a:prstGeom xmlns:a="http://schemas.openxmlformats.org/drawingml/2006/main" prst="rect">
            <a:avLst/>
          </a:prstGeom>
          <a:solidFill xmlns:a="http://schemas.openxmlformats.org/drawingml/2006/main">
            <a:srgbClr val="F2A61A"/>
          </a:solidFill>
          <a:ln xmlns:a="http://schemas.openxmlformats.org/drawingml/2006/main" w="0">
            <a:noFill/>
            <a:prstDash val="solid"/>
          </a:ln>
        </p:spPr>
      </p:sp>
      <p:sp>
        <p:nvSpPr>
          <p:cNvPr id="7" name="">
            <a:extLst xmlns:a="http://schemas.openxmlformats.org/drawingml/2006/main">
              <a:ext uri="{FF2B5EF4-FFF2-40B4-BE49-F238E27FC236}">
                <a16:creationId xmlns:a16="http://schemas.microsoft.com/office/drawing/2014/main" id="{AE3ABBD3-8B8C-4615-85F1-D96F8C7AE23F}"/>
              </a:ext>
            </a:extLst>
          </p:cNvPr>
          <p:cNvSpPr>
            <a:spLocks xmlns:a="http://schemas.openxmlformats.org/drawingml/2006/main" noGrp="1"/>
          </p:cNvSpPr>
          <p:nvPr/>
        </p:nvSpPr>
        <p:spPr>
          <a:xfrm xmlns:a="http://schemas.openxmlformats.org/drawingml/2006/main">
            <a:off x="1447800" y="3886200"/>
            <a:ext cx="1581150" cy="3810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1275" b="1" i="0">
                <a:solidFill>
                  <a:srgbClr val="F4F1E8"/>
                </a:solidFill>
                <a:latin typeface="Aptos"/>
                <a:ea typeface="Aptos"/>
                <a:cs typeface="Aptos"/>
              </a:defRPr>
            </a:pPr>
            <a:r>
              <a:rPr sz="1275" b="1" i="0">
                <a:solidFill>
                  <a:srgbClr val="F4F1E8"/>
                </a:solidFill>
                <a:latin typeface="Aptos"/>
                <a:ea typeface="Aptos"/>
                <a:cs typeface="Aptos"/>
              </a:rPr>
              <a:t>field modulator</a:t>
            </a:r>
          </a:p>
        </p:txBody>
      </p:sp>
      <p:sp>
        <p:nvSpPr>
          <p:cNvPr id="8" name="">
            <a:extLst xmlns:a="http://schemas.openxmlformats.org/drawingml/2006/main">
              <a:ext uri="{FF2B5EF4-FFF2-40B4-BE49-F238E27FC236}">
                <a16:creationId xmlns:a16="http://schemas.microsoft.com/office/drawing/2014/main" id="{6E24E6A4-A959-4EFE-8EDE-67BFBD89C6D7}"/>
              </a:ext>
            </a:extLst>
          </p:cNvPr>
          <p:cNvSpPr>
            <a:spLocks xmlns:a="http://schemas.openxmlformats.org/drawingml/2006/main" noGrp="1"/>
          </p:cNvSpPr>
          <p:nvPr/>
        </p:nvSpPr>
        <p:spPr>
          <a:xfrm xmlns:a="http://schemas.openxmlformats.org/drawingml/2006/main">
            <a:off x="5219700" y="2266950"/>
            <a:ext cx="2247900" cy="381000"/>
          </a:xfrm>
          <a:prstGeom xmlns:a="http://schemas.openxmlformats.org/drawingml/2006/main" prst="roundRect">
            <a:avLst>
              <a:gd name="adj" fmla="val 20000"/>
            </a:avLst>
          </a:prstGeom>
          <a:solidFill xmlns:a="http://schemas.openxmlformats.org/drawingml/2006/main">
            <a:srgbClr val="0B1D34"/>
          </a:solidFill>
          <a:ln xmlns:a="http://schemas.openxmlformats.org/drawingml/2006/main" w="9525">
            <a:solidFill>
              <a:srgbClr val="2A4765"/>
            </a:solidFill>
            <a:prstDash val="solid"/>
          </a:ln>
        </p:spPr>
      </p:sp>
      <p:sp>
        <p:nvSpPr>
          <p:cNvPr id="9" name="">
            <a:extLst xmlns:a="http://schemas.openxmlformats.org/drawingml/2006/main">
              <a:ext uri="{FF2B5EF4-FFF2-40B4-BE49-F238E27FC236}">
                <a16:creationId xmlns:a16="http://schemas.microsoft.com/office/drawing/2014/main" id="{377129D7-CAFC-4A56-9366-BFD145C7EEA4}"/>
              </a:ext>
            </a:extLst>
          </p:cNvPr>
          <p:cNvSpPr>
            <a:spLocks xmlns:a="http://schemas.openxmlformats.org/drawingml/2006/main" noGrp="1"/>
          </p:cNvSpPr>
          <p:nvPr/>
        </p:nvSpPr>
        <p:spPr>
          <a:xfrm xmlns:a="http://schemas.openxmlformats.org/drawingml/2006/main">
            <a:off x="5219700" y="2266950"/>
            <a:ext cx="47625" cy="381000"/>
          </a:xfrm>
          <a:prstGeom xmlns:a="http://schemas.openxmlformats.org/drawingml/2006/main" prst="rect">
            <a:avLst/>
          </a:prstGeom>
          <a:solidFill xmlns:a="http://schemas.openxmlformats.org/drawingml/2006/main">
            <a:srgbClr val="22C7A9"/>
          </a:solidFill>
          <a:ln xmlns:a="http://schemas.openxmlformats.org/drawingml/2006/main" w="0">
            <a:noFill/>
            <a:prstDash val="solid"/>
          </a:ln>
        </p:spPr>
      </p:sp>
      <p:sp>
        <p:nvSpPr>
          <p:cNvPr id="10" name="">
            <a:extLst xmlns:a="http://schemas.openxmlformats.org/drawingml/2006/main">
              <a:ext uri="{FF2B5EF4-FFF2-40B4-BE49-F238E27FC236}">
                <a16:creationId xmlns:a16="http://schemas.microsoft.com/office/drawing/2014/main" id="{084FD217-E08B-4DA6-85D2-A9E9192BE177}"/>
              </a:ext>
            </a:extLst>
          </p:cNvPr>
          <p:cNvSpPr>
            <a:spLocks xmlns:a="http://schemas.openxmlformats.org/drawingml/2006/main" noGrp="1"/>
          </p:cNvSpPr>
          <p:nvPr/>
        </p:nvSpPr>
        <p:spPr>
          <a:xfrm xmlns:a="http://schemas.openxmlformats.org/drawingml/2006/main">
            <a:off x="5372100" y="2266950"/>
            <a:ext cx="2019300" cy="3810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1275" b="1" i="0">
                <a:solidFill>
                  <a:srgbClr val="F4F1E8"/>
                </a:solidFill>
                <a:latin typeface="Aptos"/>
                <a:ea typeface="Aptos"/>
                <a:cs typeface="Aptos"/>
              </a:defRPr>
            </a:pPr>
            <a:r>
              <a:rPr sz="1275" b="1" i="0">
                <a:solidFill>
                  <a:srgbClr val="F4F1E8"/>
                </a:solidFill>
                <a:latin typeface="Aptos"/>
                <a:ea typeface="Aptos"/>
                <a:cs typeface="Aptos"/>
              </a:rPr>
              <a:t>nonlinear material 1</a:t>
            </a:r>
          </a:p>
        </p:txBody>
      </p:sp>
      <p:sp>
        <p:nvSpPr>
          <p:cNvPr id="11" name="">
            <a:extLst xmlns:a="http://schemas.openxmlformats.org/drawingml/2006/main">
              <a:ext uri="{FF2B5EF4-FFF2-40B4-BE49-F238E27FC236}">
                <a16:creationId xmlns:a16="http://schemas.microsoft.com/office/drawing/2014/main" id="{4A4B9B3D-D199-49E2-9CBF-1EB6B1114CC6}"/>
              </a:ext>
            </a:extLst>
          </p:cNvPr>
          <p:cNvSpPr>
            <a:spLocks xmlns:a="http://schemas.openxmlformats.org/drawingml/2006/main" noGrp="1"/>
          </p:cNvSpPr>
          <p:nvPr/>
        </p:nvSpPr>
        <p:spPr>
          <a:xfrm xmlns:a="http://schemas.openxmlformats.org/drawingml/2006/main">
            <a:off x="5219700" y="5029200"/>
            <a:ext cx="2247900" cy="381000"/>
          </a:xfrm>
          <a:prstGeom xmlns:a="http://schemas.openxmlformats.org/drawingml/2006/main" prst="roundRect">
            <a:avLst>
              <a:gd name="adj" fmla="val 20000"/>
            </a:avLst>
          </a:prstGeom>
          <a:solidFill xmlns:a="http://schemas.openxmlformats.org/drawingml/2006/main">
            <a:srgbClr val="0B1D34"/>
          </a:solidFill>
          <a:ln xmlns:a="http://schemas.openxmlformats.org/drawingml/2006/main" w="9525">
            <a:solidFill>
              <a:srgbClr val="2A4765"/>
            </a:solidFill>
            <a:prstDash val="solid"/>
          </a:ln>
        </p:spPr>
      </p:sp>
      <p:sp>
        <p:nvSpPr>
          <p:cNvPr id="12" name="">
            <a:extLst xmlns:a="http://schemas.openxmlformats.org/drawingml/2006/main">
              <a:ext uri="{FF2B5EF4-FFF2-40B4-BE49-F238E27FC236}">
                <a16:creationId xmlns:a16="http://schemas.microsoft.com/office/drawing/2014/main" id="{CC7BE8DB-491B-4F16-8BB6-6C3452AFE025}"/>
              </a:ext>
            </a:extLst>
          </p:cNvPr>
          <p:cNvSpPr>
            <a:spLocks xmlns:a="http://schemas.openxmlformats.org/drawingml/2006/main" noGrp="1"/>
          </p:cNvSpPr>
          <p:nvPr/>
        </p:nvSpPr>
        <p:spPr>
          <a:xfrm xmlns:a="http://schemas.openxmlformats.org/drawingml/2006/main">
            <a:off x="5219700" y="5029200"/>
            <a:ext cx="47625" cy="381000"/>
          </a:xfrm>
          <a:prstGeom xmlns:a="http://schemas.openxmlformats.org/drawingml/2006/main" prst="rect">
            <a:avLst/>
          </a:prstGeom>
          <a:solidFill xmlns:a="http://schemas.openxmlformats.org/drawingml/2006/main">
            <a:srgbClr val="E56AA6"/>
          </a:solidFill>
          <a:ln xmlns:a="http://schemas.openxmlformats.org/drawingml/2006/main" w="0">
            <a:noFill/>
            <a:prstDash val="solid"/>
          </a:ln>
        </p:spPr>
      </p:sp>
      <p:sp>
        <p:nvSpPr>
          <p:cNvPr id="13" name="">
            <a:extLst xmlns:a="http://schemas.openxmlformats.org/drawingml/2006/main">
              <a:ext uri="{FF2B5EF4-FFF2-40B4-BE49-F238E27FC236}">
                <a16:creationId xmlns:a16="http://schemas.microsoft.com/office/drawing/2014/main" id="{A5E83891-A798-40FA-9A31-CDE3674503AE}"/>
              </a:ext>
            </a:extLst>
          </p:cNvPr>
          <p:cNvSpPr>
            <a:spLocks xmlns:a="http://schemas.openxmlformats.org/drawingml/2006/main" noGrp="1"/>
          </p:cNvSpPr>
          <p:nvPr/>
        </p:nvSpPr>
        <p:spPr>
          <a:xfrm xmlns:a="http://schemas.openxmlformats.org/drawingml/2006/main">
            <a:off x="5372100" y="5029200"/>
            <a:ext cx="2019300" cy="3810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1275" b="1" i="0">
                <a:solidFill>
                  <a:srgbClr val="F4F1E8"/>
                </a:solidFill>
                <a:latin typeface="Aptos"/>
                <a:ea typeface="Aptos"/>
                <a:cs typeface="Aptos"/>
              </a:defRPr>
            </a:pPr>
            <a:r>
              <a:rPr sz="1275" b="1" i="0">
                <a:solidFill>
                  <a:srgbClr val="F4F1E8"/>
                </a:solidFill>
                <a:latin typeface="Aptos"/>
                <a:ea typeface="Aptos"/>
                <a:cs typeface="Aptos"/>
              </a:rPr>
              <a:t>nonlinear material 2</a:t>
            </a:r>
          </a:p>
        </p:txBody>
      </p:sp>
      <p:sp>
        <p:nvSpPr>
          <p:cNvPr id="14" name="">
            <a:extLst xmlns:a="http://schemas.openxmlformats.org/drawingml/2006/main">
              <a:ext uri="{FF2B5EF4-FFF2-40B4-BE49-F238E27FC236}">
                <a16:creationId xmlns:a16="http://schemas.microsoft.com/office/drawing/2014/main" id="{2643B407-F35C-43E4-B369-FE926D1AADCF}"/>
              </a:ext>
            </a:extLst>
          </p:cNvPr>
          <p:cNvSpPr>
            <a:spLocks xmlns:a="http://schemas.openxmlformats.org/drawingml/2006/main" noGrp="1"/>
          </p:cNvSpPr>
          <p:nvPr/>
        </p:nvSpPr>
        <p:spPr>
          <a:xfrm xmlns:a="http://schemas.openxmlformats.org/drawingml/2006/main">
            <a:off x="9620250" y="4095750"/>
            <a:ext cx="2038350" cy="381000"/>
          </a:xfrm>
          <a:prstGeom xmlns:a="http://schemas.openxmlformats.org/drawingml/2006/main" prst="roundRect">
            <a:avLst>
              <a:gd name="adj" fmla="val 20000"/>
            </a:avLst>
          </a:prstGeom>
          <a:solidFill xmlns:a="http://schemas.openxmlformats.org/drawingml/2006/main">
            <a:srgbClr val="0B1D34"/>
          </a:solidFill>
          <a:ln xmlns:a="http://schemas.openxmlformats.org/drawingml/2006/main" w="9525">
            <a:solidFill>
              <a:srgbClr val="2A4765"/>
            </a:solidFill>
            <a:prstDash val="solid"/>
          </a:ln>
        </p:spPr>
      </p:sp>
      <p:sp>
        <p:nvSpPr>
          <p:cNvPr id="15" name="">
            <a:extLst xmlns:a="http://schemas.openxmlformats.org/drawingml/2006/main">
              <a:ext uri="{FF2B5EF4-FFF2-40B4-BE49-F238E27FC236}">
                <a16:creationId xmlns:a16="http://schemas.microsoft.com/office/drawing/2014/main" id="{DF70A943-955A-40F3-B310-A23A5707A814}"/>
              </a:ext>
            </a:extLst>
          </p:cNvPr>
          <p:cNvSpPr>
            <a:spLocks xmlns:a="http://schemas.openxmlformats.org/drawingml/2006/main" noGrp="1"/>
          </p:cNvSpPr>
          <p:nvPr/>
        </p:nvSpPr>
        <p:spPr>
          <a:xfrm xmlns:a="http://schemas.openxmlformats.org/drawingml/2006/main">
            <a:off x="9620250" y="4095750"/>
            <a:ext cx="47625" cy="381000"/>
          </a:xfrm>
          <a:prstGeom xmlns:a="http://schemas.openxmlformats.org/drawingml/2006/main" prst="rect">
            <a:avLst/>
          </a:prstGeom>
          <a:solidFill xmlns:a="http://schemas.openxmlformats.org/drawingml/2006/main">
            <a:srgbClr val="F4F1E8"/>
          </a:solidFill>
          <a:ln xmlns:a="http://schemas.openxmlformats.org/drawingml/2006/main" w="0">
            <a:noFill/>
            <a:prstDash val="solid"/>
          </a:ln>
        </p:spPr>
      </p:sp>
      <p:sp>
        <p:nvSpPr>
          <p:cNvPr id="16" name="">
            <a:extLst xmlns:a="http://schemas.openxmlformats.org/drawingml/2006/main">
              <a:ext uri="{FF2B5EF4-FFF2-40B4-BE49-F238E27FC236}">
                <a16:creationId xmlns:a16="http://schemas.microsoft.com/office/drawing/2014/main" id="{F32A6EFD-9DA1-4701-AADC-011DD3C60406}"/>
              </a:ext>
            </a:extLst>
          </p:cNvPr>
          <p:cNvSpPr>
            <a:spLocks xmlns:a="http://schemas.openxmlformats.org/drawingml/2006/main" noGrp="1"/>
          </p:cNvSpPr>
          <p:nvPr/>
        </p:nvSpPr>
        <p:spPr>
          <a:xfrm xmlns:a="http://schemas.openxmlformats.org/drawingml/2006/main">
            <a:off x="9772650" y="4095750"/>
            <a:ext cx="1809750" cy="3810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1275" b="1" i="0">
                <a:solidFill>
                  <a:srgbClr val="F4F1E8"/>
                </a:solidFill>
                <a:latin typeface="Aptos"/>
                <a:ea typeface="Aptos"/>
                <a:cs typeface="Aptos"/>
              </a:defRPr>
            </a:pPr>
            <a:r>
              <a:rPr sz="1275" b="1" i="0">
                <a:solidFill>
                  <a:srgbClr val="F4F1E8"/>
                </a:solidFill>
                <a:latin typeface="Aptos"/>
                <a:ea typeface="Aptos"/>
                <a:cs typeface="Aptos"/>
              </a:rPr>
              <a:t>balanced detector</a:t>
            </a:r>
          </a:p>
        </p:txBody>
      </p:sp>
      <p:sp>
        <p:nvSpPr>
          <p:cNvPr id="17" name="">
            <a:extLst xmlns:a="http://schemas.openxmlformats.org/drawingml/2006/main">
              <a:ext uri="{FF2B5EF4-FFF2-40B4-BE49-F238E27FC236}">
                <a16:creationId xmlns:a16="http://schemas.microsoft.com/office/drawing/2014/main" id="{72C2B877-12BA-4186-9B1A-1E138F61BE43}"/>
              </a:ext>
            </a:extLst>
          </p:cNvPr>
          <p:cNvSpPr>
            <a:spLocks xmlns:a="http://schemas.openxmlformats.org/drawingml/2006/main" noGrp="1"/>
          </p:cNvSpPr>
          <p:nvPr/>
        </p:nvSpPr>
        <p:spPr>
          <a:xfrm xmlns:a="http://schemas.openxmlformats.org/drawingml/2006/main">
            <a:off x="552450" y="5657850"/>
            <a:ext cx="11049000" cy="819150"/>
          </a:xfrm>
          <a:prstGeom xmlns:a="http://schemas.openxmlformats.org/drawingml/2006/main" prst="roundRect">
            <a:avLst>
              <a:gd name="adj" fmla="val 13953"/>
            </a:avLst>
          </a:prstGeom>
          <a:solidFill xmlns:a="http://schemas.openxmlformats.org/drawingml/2006/main">
            <a:srgbClr val="07101D">
              <a:alpha val="92157"/>
            </a:srgbClr>
          </a:solidFill>
          <a:ln xmlns:a="http://schemas.openxmlformats.org/drawingml/2006/main" w="9525">
            <a:solidFill>
              <a:srgbClr val="284663"/>
            </a:solidFill>
            <a:prstDash val="solid"/>
          </a:ln>
        </p:spPr>
      </p:sp>
      <p:sp>
        <p:nvSpPr>
          <p:cNvPr id="18" name="">
            <a:extLst xmlns:a="http://schemas.openxmlformats.org/drawingml/2006/main">
              <a:ext uri="{FF2B5EF4-FFF2-40B4-BE49-F238E27FC236}">
                <a16:creationId xmlns:a16="http://schemas.microsoft.com/office/drawing/2014/main" id="{2709A96C-2D95-4956-85F7-8109BAFE5EE3}"/>
              </a:ext>
            </a:extLst>
          </p:cNvPr>
          <p:cNvSpPr>
            <a:spLocks xmlns:a="http://schemas.openxmlformats.org/drawingml/2006/main" noGrp="1"/>
          </p:cNvSpPr>
          <p:nvPr/>
        </p:nvSpPr>
        <p:spPr>
          <a:xfrm xmlns:a="http://schemas.openxmlformats.org/drawingml/2006/main">
            <a:off x="781050" y="5772150"/>
            <a:ext cx="1047750" cy="2095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1125" b="1" i="0">
                <a:solidFill>
                  <a:srgbClr val="35C7F2"/>
                </a:solidFill>
                <a:latin typeface="Aptos"/>
                <a:ea typeface="Aptos"/>
                <a:cs typeface="Aptos"/>
              </a:defRPr>
            </a:pPr>
            <a:r>
              <a:rPr sz="1125" b="1" i="0">
                <a:solidFill>
                  <a:srgbClr val="35C7F2"/>
                </a:solidFill>
                <a:latin typeface="Aptos"/>
                <a:ea typeface="Aptos"/>
                <a:cs typeface="Aptos"/>
              </a:rPr>
              <a:t>measure</a:t>
            </a:r>
          </a:p>
        </p:txBody>
      </p:sp>
      <p:sp>
        <p:nvSpPr>
          <p:cNvPr id="19" name="">
            <a:extLst xmlns:a="http://schemas.openxmlformats.org/drawingml/2006/main">
              <a:ext uri="{FF2B5EF4-FFF2-40B4-BE49-F238E27FC236}">
                <a16:creationId xmlns:a16="http://schemas.microsoft.com/office/drawing/2014/main" id="{D4578D88-A33E-4CDF-BA85-510CB96ECEB5}"/>
              </a:ext>
            </a:extLst>
          </p:cNvPr>
          <p:cNvSpPr>
            <a:spLocks xmlns:a="http://schemas.openxmlformats.org/drawingml/2006/main" noGrp="1"/>
          </p:cNvSpPr>
          <p:nvPr/>
        </p:nvSpPr>
        <p:spPr>
          <a:xfrm xmlns:a="http://schemas.openxmlformats.org/drawingml/2006/main">
            <a:off x="781050" y="6000750"/>
            <a:ext cx="3429000" cy="3429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2100" b="1" i="0">
                <a:solidFill>
                  <a:srgbClr val="F7FAFC"/>
                </a:solidFill>
                <a:latin typeface="Cambria Math"/>
                <a:ea typeface="Cambria Math"/>
                <a:cs typeface="Cambria Math"/>
              </a:defRPr>
            </a:pPr>
            <a:r>
              <a:rPr sz="2100" b="1" i="0">
                <a:solidFill>
                  <a:srgbClr val="F7FAFC"/>
                </a:solidFill>
                <a:latin typeface="Cambria Math"/>
                <a:ea typeface="Cambria Math"/>
                <a:cs typeface="Cambria Math"/>
              </a:rPr>
              <a:t>e(t) = J₁(t) − J₂(t)</a:t>
            </a:r>
          </a:p>
        </p:txBody>
      </p:sp>
      <p:sp>
        <p:nvSpPr>
          <p:cNvPr id="20" name="">
            <a:extLst xmlns:a="http://schemas.openxmlformats.org/drawingml/2006/main">
              <a:ext uri="{FF2B5EF4-FFF2-40B4-BE49-F238E27FC236}">
                <a16:creationId xmlns:a16="http://schemas.microsoft.com/office/drawing/2014/main" id="{F75D57F2-1871-4C27-8007-AFE884E78781}"/>
              </a:ext>
            </a:extLst>
          </p:cNvPr>
          <p:cNvSpPr>
            <a:spLocks xmlns:a="http://schemas.openxmlformats.org/drawingml/2006/main" noGrp="1"/>
          </p:cNvSpPr>
          <p:nvPr/>
        </p:nvSpPr>
        <p:spPr>
          <a:xfrm xmlns:a="http://schemas.openxmlformats.org/drawingml/2006/main">
            <a:off x="6248400" y="5772150"/>
            <a:ext cx="1905000" cy="2095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1125" b="1" i="0">
                <a:solidFill>
                  <a:srgbClr val="E56AA6"/>
                </a:solidFill>
                <a:latin typeface="Aptos"/>
                <a:ea typeface="Aptos"/>
                <a:cs typeface="Aptos"/>
              </a:defRPr>
            </a:pPr>
            <a:r>
              <a:rPr sz="1125" b="1" i="0">
                <a:solidFill>
                  <a:srgbClr val="E56AA6"/>
                </a:solidFill>
                <a:latin typeface="Aptos"/>
                <a:ea typeface="Aptos"/>
                <a:cs typeface="Aptos"/>
              </a:rPr>
              <a:t>update after latency τ</a:t>
            </a:r>
          </a:p>
        </p:txBody>
      </p:sp>
      <p:sp>
        <p:nvSpPr>
          <p:cNvPr id="21" name="">
            <a:extLst xmlns:a="http://schemas.openxmlformats.org/drawingml/2006/main">
              <a:ext uri="{FF2B5EF4-FFF2-40B4-BE49-F238E27FC236}">
                <a16:creationId xmlns:a16="http://schemas.microsoft.com/office/drawing/2014/main" id="{59D2F1F0-7C7E-4FB8-A78E-FD1F643B9B03}"/>
              </a:ext>
            </a:extLst>
          </p:cNvPr>
          <p:cNvSpPr>
            <a:spLocks xmlns:a="http://schemas.openxmlformats.org/drawingml/2006/main" noGrp="1"/>
          </p:cNvSpPr>
          <p:nvPr/>
        </p:nvSpPr>
        <p:spPr>
          <a:xfrm xmlns:a="http://schemas.openxmlformats.org/drawingml/2006/main">
            <a:off x="6248400" y="6000750"/>
            <a:ext cx="3619500" cy="3429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2100" b="1" i="0">
                <a:solidFill>
                  <a:srgbClr val="F7FAFC"/>
                </a:solidFill>
                <a:latin typeface="Cambria Math"/>
                <a:ea typeface="Cambria Math"/>
                <a:cs typeface="Cambria Math"/>
              </a:defRPr>
            </a:pPr>
            <a:r>
              <a:rPr sz="2100" b="1" i="0">
                <a:solidFill>
                  <a:srgbClr val="F7FAFC"/>
                </a:solidFill>
                <a:latin typeface="Cambria Math"/>
                <a:ea typeface="Cambria Math"/>
                <a:cs typeface="Cambria Math"/>
              </a:rPr>
              <a:t>Φ̇(t) = −κ σ e(t−τ)</a:t>
            </a:r>
          </a:p>
        </p:txBody>
      </p:sp>
      <p:sp>
        <p:nvSpPr>
          <p:cNvPr id="22" name="">
            <a:extLst xmlns:a="http://schemas.openxmlformats.org/drawingml/2006/main">
              <a:ext uri="{FF2B5EF4-FFF2-40B4-BE49-F238E27FC236}">
                <a16:creationId xmlns:a16="http://schemas.microsoft.com/office/drawing/2014/main" id="{CFF69826-9121-492E-A217-651A0A8A970E}"/>
              </a:ext>
            </a:extLst>
          </p:cNvPr>
          <p:cNvSpPr>
            <a:spLocks xmlns:a="http://schemas.openxmlformats.org/drawingml/2006/main" noGrp="1"/>
          </p:cNvSpPr>
          <p:nvPr/>
        </p:nvSpPr>
        <p:spPr>
          <a:xfrm xmlns:a="http://schemas.openxmlformats.org/drawingml/2006/main">
            <a:off x="10687050" y="5857875"/>
            <a:ext cx="495300" cy="4381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ctr">
              <a:defRPr sz="2700" b="0" i="0">
                <a:solidFill>
                  <a:srgbClr val="F2A61A"/>
                </a:solidFill>
                <a:latin typeface="Aptos"/>
                <a:ea typeface="Aptos"/>
                <a:cs typeface="Aptos"/>
              </a:defRPr>
            </a:pPr>
            <a:r>
              <a:rPr sz="2700" b="0" i="0">
                <a:solidFill>
                  <a:srgbClr val="F2A61A"/>
                </a:solidFill>
                <a:latin typeface="Aptos"/>
                <a:ea typeface="Aptos"/>
                <a:cs typeface="Aptos"/>
              </a:rPr>
              <a:t>↺</a:t>
            </a:r>
          </a:p>
        </p:txBody>
      </p:sp>
    </p:spTree>
    <p:extLst>
      <p:ext uri="{BB962C8B-B14F-4D97-AF65-F5344CB8AC3E}">
        <p14:creationId xmlns:p14="http://schemas.microsoft.com/office/powerpoint/2010/main" val="869278399"/>
      </p:ext>
    </p:extLst>
  </p:cSld>
</p:sld>
</file>

<file path=ppt/slides/slide5.xml><?xml version="1.0" encoding="utf-8"?>
<p:sld xmlns:p="http://schemas.openxmlformats.org/presentationml/2006/main">
  <p:cSld>
    <p:bg>
      <p:bgPr>
        <a:solidFill xmlns:a="http://schemas.openxmlformats.org/drawingml/2006/main">
          <a:srgbClr val="061325"/>
        </a:solidFill>
      </p:bgPr>
    </p:bg>
    <p:spTree>
      <p:nvGrpSpPr>
        <p:cNvPr id="1" name=""/>
        <p:cNvGrpSpPr/>
        <p:nvPr/>
      </p:nvGrpSpPr>
      <p:grpSpPr>
        <a:xfrm xmlns:a="http://schemas.openxmlformats.org/drawingml/2006/main"/>
      </p:grpSpPr>
      <p:sp>
        <p:nvSpPr>
          <p:cNvPr id="18" name="slide-number-5">
            <a:extLst xmlns:a="http://schemas.openxmlformats.org/drawingml/2006/main">
              <a:ext uri="{FF2B5EF4-FFF2-40B4-BE49-F238E27FC236}">
                <a16:creationId xmlns:a16="http://schemas.microsoft.com/office/drawing/2014/main" id="{EFCF2DD8-1066-4367-A263-FCB27D8D0E14}"/>
              </a:ext>
            </a:extLst>
          </p:cNvPr>
          <p:cNvSpPr>
            <a:spLocks xmlns:a="http://schemas.openxmlformats.org/drawingml/2006/main" noGrp="1"/>
          </p:cNvSpPr>
          <p:nvPr/>
        </p:nvSpPr>
        <p:spPr>
          <a:xfrm xmlns:a="http://schemas.openxmlformats.org/drawingml/2006/main">
            <a:off x="11334750" y="6324600"/>
            <a:ext cx="400050" cy="2095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r">
              <a:defRPr sz="1200" b="0" i="0">
                <a:solidFill>
                  <a:srgbClr val="9FB1C7"/>
                </a:solidFill>
                <a:latin typeface="Aptos"/>
                <a:ea typeface="Aptos"/>
                <a:cs typeface="Aptos"/>
              </a:defRPr>
            </a:pPr>
            <a:r>
              <a:rPr sz="1200" b="0" i="0">
                <a:solidFill>
                  <a:srgbClr val="9FB1C7"/>
                </a:solidFill>
                <a:latin typeface="Aptos"/>
                <a:ea typeface="Aptos"/>
                <a:cs typeface="Aptos"/>
              </a:rPr>
              <a:t>05</a:t>
            </a:r>
          </a:p>
        </p:txBody>
      </p:sp>
      <p:sp>
        <p:nvSpPr>
          <p:cNvPr id="2" name="">
            <a:extLst xmlns:a="http://schemas.openxmlformats.org/drawingml/2006/main">
              <a:ext uri="{FF2B5EF4-FFF2-40B4-BE49-F238E27FC236}">
                <a16:creationId xmlns:a16="http://schemas.microsoft.com/office/drawing/2014/main" id="{40EF512E-7B03-4710-A9EC-89F2DBDB06E8}"/>
              </a:ext>
            </a:extLst>
          </p:cNvPr>
          <p:cNvSpPr>
            <a:spLocks xmlns:a="http://schemas.openxmlformats.org/drawingml/2006/main" noGrp="1"/>
          </p:cNvSpPr>
          <p:nvPr/>
        </p:nvSpPr>
        <p:spPr>
          <a:xfrm xmlns:a="http://schemas.openxmlformats.org/drawingml/2006/main">
            <a:off x="590550" y="381000"/>
            <a:ext cx="10287000" cy="5334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3150" b="1" i="0">
                <a:solidFill>
                  <a:srgbClr val="F7FAFC"/>
                </a:solidFill>
                <a:latin typeface="Aptos"/>
                <a:ea typeface="Aptos"/>
                <a:cs typeface="Aptos"/>
              </a:defRPr>
            </a:pPr>
            <a:r>
              <a:rPr sz="3150" b="1" i="0">
                <a:solidFill>
                  <a:srgbClr val="F7FAFC"/>
                </a:solidFill>
                <a:latin typeface="Aptos"/>
                <a:ea typeface="Aptos"/>
                <a:cs typeface="Aptos"/>
              </a:rPr>
              <a:t>The loop stops where the responses match</a:t>
            </a:r>
          </a:p>
        </p:txBody>
      </p:sp>
      <p:sp>
        <p:nvSpPr>
          <p:cNvPr id="3" name="">
            <a:extLst xmlns:a="http://schemas.openxmlformats.org/drawingml/2006/main">
              <a:ext uri="{FF2B5EF4-FFF2-40B4-BE49-F238E27FC236}">
                <a16:creationId xmlns:a16="http://schemas.microsoft.com/office/drawing/2014/main" id="{1D97FDDE-9AD0-42C7-85B3-409865CC709F}"/>
              </a:ext>
            </a:extLst>
          </p:cNvPr>
          <p:cNvSpPr>
            <a:spLocks xmlns:a="http://schemas.openxmlformats.org/drawingml/2006/main" noGrp="1"/>
          </p:cNvSpPr>
          <p:nvPr/>
        </p:nvSpPr>
        <p:spPr>
          <a:xfrm xmlns:a="http://schemas.openxmlformats.org/drawingml/2006/main">
            <a:off x="609600" y="952500"/>
            <a:ext cx="8858250" cy="3619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1650" b="0" i="0">
                <a:solidFill>
                  <a:srgbClr val="9FB1C7"/>
                </a:solidFill>
                <a:latin typeface="Aptos"/>
                <a:ea typeface="Aptos"/>
                <a:cs typeface="Aptos"/>
              </a:defRPr>
            </a:pPr>
            <a:r>
              <a:rPr sz="1650" b="0" i="0">
                <a:solidFill>
                  <a:srgbClr val="9FB1C7"/>
                </a:solidFill>
                <a:latin typeface="Aptos"/>
                <a:ea typeface="Aptos"/>
                <a:cs typeface="Aptos"/>
              </a:rPr>
              <a:t>Matching becomes root finding when the measured difference controls the shared field.</a:t>
            </a:r>
          </a:p>
        </p:txBody>
      </p:sp>
      <p:sp>
        <p:nvSpPr>
          <p:cNvPr id="4" name="">
            <a:extLst xmlns:a="http://schemas.openxmlformats.org/drawingml/2006/main">
              <a:ext uri="{FF2B5EF4-FFF2-40B4-BE49-F238E27FC236}">
                <a16:creationId xmlns:a16="http://schemas.microsoft.com/office/drawing/2014/main" id="{1E937163-3DC1-435C-8C11-A1DD0F1AD541}"/>
              </a:ext>
            </a:extLst>
          </p:cNvPr>
          <p:cNvSpPr>
            <a:spLocks xmlns:a="http://schemas.openxmlformats.org/drawingml/2006/main" noGrp="1"/>
          </p:cNvSpPr>
          <p:nvPr/>
        </p:nvSpPr>
        <p:spPr>
          <a:xfrm xmlns:a="http://schemas.openxmlformats.org/drawingml/2006/main">
            <a:off x="609600" y="1504950"/>
            <a:ext cx="4953000" cy="3695700"/>
          </a:xfrm>
          <a:prstGeom xmlns:a="http://schemas.openxmlformats.org/drawingml/2006/main" prst="roundRect">
            <a:avLst>
              <a:gd name="adj" fmla="val 3093"/>
            </a:avLst>
          </a:prstGeom>
          <a:solidFill xmlns:a="http://schemas.openxmlformats.org/drawingml/2006/main">
            <a:srgbClr val="081321"/>
          </a:solidFill>
          <a:ln xmlns:a="http://schemas.openxmlformats.org/drawingml/2006/main" w="9525">
            <a:solidFill>
              <a:srgbClr val="284663"/>
            </a:solidFill>
            <a:prstDash val="solid"/>
          </a:ln>
        </p:spPr>
      </p:sp>
      <p:sp>
        <p:nvSpPr>
          <p:cNvPr id="5" name="">
            <a:extLst xmlns:a="http://schemas.openxmlformats.org/drawingml/2006/main">
              <a:ext uri="{FF2B5EF4-FFF2-40B4-BE49-F238E27FC236}">
                <a16:creationId xmlns:a16="http://schemas.microsoft.com/office/drawing/2014/main" id="{E33ABA82-BCFD-4689-840B-A3944F2196EA}"/>
              </a:ext>
            </a:extLst>
          </p:cNvPr>
          <p:cNvSpPr>
            <a:spLocks xmlns:a="http://schemas.openxmlformats.org/drawingml/2006/main" noGrp="1"/>
          </p:cNvSpPr>
          <p:nvPr/>
        </p:nvSpPr>
        <p:spPr>
          <a:xfrm xmlns:a="http://schemas.openxmlformats.org/drawingml/2006/main">
            <a:off x="838200" y="1695450"/>
            <a:ext cx="2381250" cy="2476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1200" b="1" i="0">
                <a:solidFill>
                  <a:srgbClr val="35C7F2"/>
                </a:solidFill>
                <a:latin typeface="Aptos"/>
                <a:ea typeface="Aptos"/>
                <a:cs typeface="Aptos"/>
              </a:defRPr>
            </a:pPr>
            <a:r>
              <a:rPr sz="1200" b="1" i="0">
                <a:solidFill>
                  <a:srgbClr val="35C7F2"/>
                </a:solidFill>
                <a:latin typeface="Aptos"/>
                <a:ea typeface="Aptos"/>
                <a:cs typeface="Aptos"/>
              </a:rPr>
              <a:t>THE TWO RESPONSES</a:t>
            </a:r>
          </a:p>
        </p:txBody>
      </p:sp>
      <p:graphicFrame>
        <p:nvGraphicFramePr>
          <p:cNvPr id="23" name="Chart"/>
          <p:cNvGraphicFramePr/>
          <p:nvPr/>
        </p:nvGraphicFramePr>
        <p:xfrm>
          <a:off xmlns:a="http://schemas.openxmlformats.org/drawingml/2006/main" x="876300" y="2114550"/>
          <a:ext xmlns:a="http://schemas.openxmlformats.org/drawingml/2006/main" cx="4381500" cy="2381250"/>
        </p:xfrm>
        <a:graphic xmlns:a="http://schemas.openxmlformats.org/drawingml/2006/main">
          <a:graphicData uri="http://schemas.openxmlformats.org/drawingml/2006/chart">
            <c:chart xmlns:r="http://schemas.openxmlformats.org/officeDocument/2006/relationships" xmlns:c="http://schemas.openxmlformats.org/drawingml/2006/chart" r:id="Rd4fca9de51534789"/>
          </a:graphicData>
        </a:graphic>
      </p:graphicFrame>
      <p:sp>
        <p:nvSpPr>
          <p:cNvPr id="7" name="">
            <a:extLst xmlns:a="http://schemas.openxmlformats.org/drawingml/2006/main">
              <a:ext uri="{FF2B5EF4-FFF2-40B4-BE49-F238E27FC236}">
                <a16:creationId xmlns:a16="http://schemas.microsoft.com/office/drawing/2014/main" id="{75DABCDC-8557-4F36-9EAE-A5963610A7FA}"/>
              </a:ext>
            </a:extLst>
          </p:cNvPr>
          <p:cNvSpPr>
            <a:spLocks xmlns:a="http://schemas.openxmlformats.org/drawingml/2006/main" noGrp="1"/>
          </p:cNvSpPr>
          <p:nvPr/>
        </p:nvSpPr>
        <p:spPr>
          <a:xfrm xmlns:a="http://schemas.openxmlformats.org/drawingml/2006/main">
            <a:off x="914400" y="4686300"/>
            <a:ext cx="2381250" cy="2286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1200" b="0" i="0">
                <a:solidFill>
                  <a:srgbClr val="9FB1C7"/>
                </a:solidFill>
                <a:latin typeface="Aptos"/>
                <a:ea typeface="Aptos"/>
                <a:cs typeface="Aptos"/>
              </a:defRPr>
            </a:pPr>
            <a:r>
              <a:rPr sz="1200" b="0" i="0">
                <a:solidFill>
                  <a:srgbClr val="9FB1C7"/>
                </a:solidFill>
                <a:latin typeface="Aptos"/>
                <a:ea typeface="Aptos"/>
                <a:cs typeface="Aptos"/>
              </a:rPr>
              <a:t>schematic response curves</a:t>
            </a:r>
          </a:p>
        </p:txBody>
      </p:sp>
      <p:sp>
        <p:nvSpPr>
          <p:cNvPr id="8" name="">
            <a:extLst xmlns:a="http://schemas.openxmlformats.org/drawingml/2006/main">
              <a:ext uri="{FF2B5EF4-FFF2-40B4-BE49-F238E27FC236}">
                <a16:creationId xmlns:a16="http://schemas.microsoft.com/office/drawing/2014/main" id="{BB29E117-167A-46AD-8F62-2859FFABCB01}"/>
              </a:ext>
            </a:extLst>
          </p:cNvPr>
          <p:cNvSpPr>
            <a:spLocks xmlns:a="http://schemas.openxmlformats.org/drawingml/2006/main" noGrp="1"/>
          </p:cNvSpPr>
          <p:nvPr/>
        </p:nvSpPr>
        <p:spPr>
          <a:xfrm xmlns:a="http://schemas.openxmlformats.org/drawingml/2006/main">
            <a:off x="3124200" y="4629150"/>
            <a:ext cx="2095500" cy="3048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r">
              <a:defRPr sz="1650" b="1" i="0">
                <a:solidFill>
                  <a:srgbClr val="F2A61A"/>
                </a:solidFill>
                <a:latin typeface="Cambria Math"/>
                <a:ea typeface="Cambria Math"/>
                <a:cs typeface="Cambria Math"/>
              </a:defRPr>
            </a:pPr>
            <a:r>
              <a:rPr sz="1650" b="1" i="0">
                <a:solidFill>
                  <a:srgbClr val="F2A61A"/>
                </a:solidFill>
                <a:latin typeface="Cambria Math"/>
                <a:ea typeface="Cambria Math"/>
                <a:cs typeface="Cambria Math"/>
              </a:rPr>
              <a:t>J₁[Φ⋆] = J₂[Φ⋆]</a:t>
            </a:r>
          </a:p>
        </p:txBody>
      </p:sp>
      <p:sp>
        <p:nvSpPr>
          <p:cNvPr id="9" name="">
            <a:extLst xmlns:a="http://schemas.openxmlformats.org/drawingml/2006/main">
              <a:ext uri="{FF2B5EF4-FFF2-40B4-BE49-F238E27FC236}">
                <a16:creationId xmlns:a16="http://schemas.microsoft.com/office/drawing/2014/main" id="{D6C29DEE-96A5-49E4-92F9-8D9261D4634E}"/>
              </a:ext>
            </a:extLst>
          </p:cNvPr>
          <p:cNvSpPr>
            <a:spLocks xmlns:a="http://schemas.openxmlformats.org/drawingml/2006/main" noGrp="1"/>
          </p:cNvSpPr>
          <p:nvPr/>
        </p:nvSpPr>
        <p:spPr>
          <a:xfrm xmlns:a="http://schemas.openxmlformats.org/drawingml/2006/main">
            <a:off x="5676900" y="2876550"/>
            <a:ext cx="571500" cy="5715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ctr">
              <a:defRPr sz="3225" b="0" i="0">
                <a:solidFill>
                  <a:srgbClr val="F4F1E8"/>
                </a:solidFill>
                <a:latin typeface="Aptos"/>
                <a:ea typeface="Aptos"/>
                <a:cs typeface="Aptos"/>
              </a:defRPr>
            </a:pPr>
            <a:r>
              <a:rPr sz="3225" b="0" i="0">
                <a:solidFill>
                  <a:srgbClr val="F4F1E8"/>
                </a:solidFill>
                <a:latin typeface="Aptos"/>
                <a:ea typeface="Aptos"/>
                <a:cs typeface="Aptos"/>
              </a:rPr>
              <a:t>−</a:t>
            </a:r>
          </a:p>
        </p:txBody>
      </p:sp>
      <p:sp>
        <p:nvSpPr>
          <p:cNvPr id="10" name="">
            <a:extLst xmlns:a="http://schemas.openxmlformats.org/drawingml/2006/main">
              <a:ext uri="{FF2B5EF4-FFF2-40B4-BE49-F238E27FC236}">
                <a16:creationId xmlns:a16="http://schemas.microsoft.com/office/drawing/2014/main" id="{BC044F5B-1FDE-4C20-B0B9-02AF26F33174}"/>
              </a:ext>
            </a:extLst>
          </p:cNvPr>
          <p:cNvSpPr>
            <a:spLocks xmlns:a="http://schemas.openxmlformats.org/drawingml/2006/main" noGrp="1"/>
          </p:cNvSpPr>
          <p:nvPr/>
        </p:nvSpPr>
        <p:spPr>
          <a:xfrm xmlns:a="http://schemas.openxmlformats.org/drawingml/2006/main">
            <a:off x="6324600" y="1504950"/>
            <a:ext cx="5238750" cy="3695700"/>
          </a:xfrm>
          <a:prstGeom xmlns:a="http://schemas.openxmlformats.org/drawingml/2006/main" prst="roundRect">
            <a:avLst>
              <a:gd name="adj" fmla="val 3093"/>
            </a:avLst>
          </a:prstGeom>
          <a:solidFill xmlns:a="http://schemas.openxmlformats.org/drawingml/2006/main">
            <a:srgbClr val="081321"/>
          </a:solidFill>
          <a:ln xmlns:a="http://schemas.openxmlformats.org/drawingml/2006/main" w="9525">
            <a:solidFill>
              <a:srgbClr val="284663"/>
            </a:solidFill>
            <a:prstDash val="solid"/>
          </a:ln>
        </p:spPr>
      </p:sp>
      <p:sp>
        <p:nvSpPr>
          <p:cNvPr id="11" name="">
            <a:extLst xmlns:a="http://schemas.openxmlformats.org/drawingml/2006/main">
              <a:ext uri="{FF2B5EF4-FFF2-40B4-BE49-F238E27FC236}">
                <a16:creationId xmlns:a16="http://schemas.microsoft.com/office/drawing/2014/main" id="{6DAD86F4-5AFB-4043-9F59-7028BF259ADC}"/>
              </a:ext>
            </a:extLst>
          </p:cNvPr>
          <p:cNvSpPr>
            <a:spLocks xmlns:a="http://schemas.openxmlformats.org/drawingml/2006/main" noGrp="1"/>
          </p:cNvSpPr>
          <p:nvPr/>
        </p:nvSpPr>
        <p:spPr>
          <a:xfrm xmlns:a="http://schemas.openxmlformats.org/drawingml/2006/main">
            <a:off x="6553200" y="1695450"/>
            <a:ext cx="2857500" cy="2476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1200" b="1" i="0">
                <a:solidFill>
                  <a:srgbClr val="E56AA6"/>
                </a:solidFill>
                <a:latin typeface="Aptos"/>
                <a:ea typeface="Aptos"/>
                <a:cs typeface="Aptos"/>
              </a:defRPr>
            </a:pPr>
            <a:r>
              <a:rPr sz="1200" b="1" i="0">
                <a:solidFill>
                  <a:srgbClr val="E56AA6"/>
                </a:solidFill>
                <a:latin typeface="Aptos"/>
                <a:ea typeface="Aptos"/>
                <a:cs typeface="Aptos"/>
              </a:rPr>
              <a:t>THE MEASURED DIFFERENCE</a:t>
            </a:r>
          </a:p>
        </p:txBody>
      </p:sp>
      <p:graphicFrame>
        <p:nvGraphicFramePr>
          <p:cNvPr id="29" name="Chart"/>
          <p:cNvGraphicFramePr/>
          <p:nvPr/>
        </p:nvGraphicFramePr>
        <p:xfrm>
          <a:off xmlns:a="http://schemas.openxmlformats.org/drawingml/2006/main" x="6591300" y="2114550"/>
          <a:ext xmlns:a="http://schemas.openxmlformats.org/drawingml/2006/main" cx="4667250" cy="2381250"/>
        </p:xfrm>
        <a:graphic xmlns:a="http://schemas.openxmlformats.org/drawingml/2006/main">
          <a:graphicData uri="http://schemas.openxmlformats.org/drawingml/2006/chart">
            <c:chart xmlns:r="http://schemas.openxmlformats.org/officeDocument/2006/relationships" xmlns:c="http://schemas.openxmlformats.org/drawingml/2006/chart" r:id="Rb360b321f8364b90"/>
          </a:graphicData>
        </a:graphic>
      </p:graphicFrame>
      <p:sp>
        <p:nvSpPr>
          <p:cNvPr id="13" name="">
            <a:extLst xmlns:a="http://schemas.openxmlformats.org/drawingml/2006/main">
              <a:ext uri="{FF2B5EF4-FFF2-40B4-BE49-F238E27FC236}">
                <a16:creationId xmlns:a16="http://schemas.microsoft.com/office/drawing/2014/main" id="{525C4816-F1CF-4C77-A1FD-FE929CDAD1D4}"/>
              </a:ext>
            </a:extLst>
          </p:cNvPr>
          <p:cNvSpPr>
            <a:spLocks xmlns:a="http://schemas.openxmlformats.org/drawingml/2006/main" noGrp="1"/>
          </p:cNvSpPr>
          <p:nvPr/>
        </p:nvSpPr>
        <p:spPr>
          <a:xfrm xmlns:a="http://schemas.openxmlformats.org/drawingml/2006/main">
            <a:off x="7962900" y="4572000"/>
            <a:ext cx="2095500" cy="3619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ctr">
              <a:defRPr sz="2025" b="1" i="0">
                <a:solidFill>
                  <a:srgbClr val="E56AA6"/>
                </a:solidFill>
                <a:latin typeface="Cambria Math"/>
                <a:ea typeface="Cambria Math"/>
                <a:cs typeface="Cambria Math"/>
              </a:defRPr>
            </a:pPr>
            <a:r>
              <a:rPr sz="2025" b="1" i="0">
                <a:solidFill>
                  <a:srgbClr val="E56AA6"/>
                </a:solidFill>
                <a:latin typeface="Cambria Math"/>
                <a:ea typeface="Cambria Math"/>
                <a:cs typeface="Cambria Math"/>
              </a:rPr>
              <a:t>e(Φ⋆) = 0</a:t>
            </a:r>
          </a:p>
        </p:txBody>
      </p:sp>
      <p:sp>
        <p:nvSpPr>
          <p:cNvPr id="14" name="">
            <a:extLst xmlns:a="http://schemas.openxmlformats.org/drawingml/2006/main">
              <a:ext uri="{FF2B5EF4-FFF2-40B4-BE49-F238E27FC236}">
                <a16:creationId xmlns:a16="http://schemas.microsoft.com/office/drawing/2014/main" id="{E5129C1D-2085-4752-A030-B912BC6028E9}"/>
              </a:ext>
            </a:extLst>
          </p:cNvPr>
          <p:cNvSpPr>
            <a:spLocks xmlns:a="http://schemas.openxmlformats.org/drawingml/2006/main" noGrp="1"/>
          </p:cNvSpPr>
          <p:nvPr/>
        </p:nvSpPr>
        <p:spPr>
          <a:xfrm xmlns:a="http://schemas.openxmlformats.org/drawingml/2006/main">
            <a:off x="609600" y="5467350"/>
            <a:ext cx="10953750" cy="895350"/>
          </a:xfrm>
          <a:prstGeom xmlns:a="http://schemas.openxmlformats.org/drawingml/2006/main" prst="roundRect">
            <a:avLst>
              <a:gd name="adj" fmla="val 12766"/>
            </a:avLst>
          </a:prstGeom>
          <a:solidFill xmlns:a="http://schemas.openxmlformats.org/drawingml/2006/main">
            <a:srgbClr val="0A1422"/>
          </a:solidFill>
          <a:ln xmlns:a="http://schemas.openxmlformats.org/drawingml/2006/main" w="9525">
            <a:solidFill>
              <a:srgbClr val="284663"/>
            </a:solidFill>
            <a:prstDash val="solid"/>
          </a:ln>
        </p:spPr>
      </p:sp>
      <p:sp>
        <p:nvSpPr>
          <p:cNvPr id="15" name="">
            <a:extLst xmlns:a="http://schemas.openxmlformats.org/drawingml/2006/main">
              <a:ext uri="{FF2B5EF4-FFF2-40B4-BE49-F238E27FC236}">
                <a16:creationId xmlns:a16="http://schemas.microsoft.com/office/drawing/2014/main" id="{1EEF8D30-E4C4-4A0B-B4B6-B3F433E3AAEA}"/>
              </a:ext>
            </a:extLst>
          </p:cNvPr>
          <p:cNvSpPr>
            <a:spLocks xmlns:a="http://schemas.openxmlformats.org/drawingml/2006/main" noGrp="1"/>
          </p:cNvSpPr>
          <p:nvPr/>
        </p:nvSpPr>
        <p:spPr>
          <a:xfrm xmlns:a="http://schemas.openxmlformats.org/drawingml/2006/main">
            <a:off x="857250" y="5638800"/>
            <a:ext cx="3714750" cy="4762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ctr">
              <a:defRPr sz="2250" b="1" i="0">
                <a:solidFill>
                  <a:srgbClr val="E56AA6"/>
                </a:solidFill>
                <a:latin typeface="Cambria Math"/>
                <a:ea typeface="Cambria Math"/>
                <a:cs typeface="Cambria Math"/>
              </a:defRPr>
            </a:pPr>
            <a:r>
              <a:rPr sz="2250" b="1" i="0">
                <a:solidFill>
                  <a:srgbClr val="E56AA6"/>
                </a:solidFill>
                <a:latin typeface="Cambria Math"/>
                <a:ea typeface="Cambria Math"/>
                <a:cs typeface="Cambria Math"/>
              </a:rPr>
              <a:t>Φ̇(t) = −κ σ e(t−τ)</a:t>
            </a:r>
          </a:p>
        </p:txBody>
      </p:sp>
      <p:sp>
        <p:nvSpPr>
          <p:cNvPr id="16" name="">
            <a:extLst xmlns:a="http://schemas.openxmlformats.org/drawingml/2006/main">
              <a:ext uri="{FF2B5EF4-FFF2-40B4-BE49-F238E27FC236}">
                <a16:creationId xmlns:a16="http://schemas.microsoft.com/office/drawing/2014/main" id="{E785EA9C-9E43-4042-9812-A7A89B893FAD}"/>
              </a:ext>
            </a:extLst>
          </p:cNvPr>
          <p:cNvSpPr>
            <a:spLocks xmlns:a="http://schemas.openxmlformats.org/drawingml/2006/main" noGrp="1"/>
          </p:cNvSpPr>
          <p:nvPr/>
        </p:nvSpPr>
        <p:spPr>
          <a:xfrm xmlns:a="http://schemas.openxmlformats.org/drawingml/2006/main">
            <a:off x="4953000" y="5638800"/>
            <a:ext cx="19050" cy="495300"/>
          </a:xfrm>
          <a:prstGeom xmlns:a="http://schemas.openxmlformats.org/drawingml/2006/main" prst="rect">
            <a:avLst/>
          </a:prstGeom>
          <a:solidFill xmlns:a="http://schemas.openxmlformats.org/drawingml/2006/main">
            <a:srgbClr val="35506D"/>
          </a:solidFill>
          <a:ln xmlns:a="http://schemas.openxmlformats.org/drawingml/2006/main" w="0">
            <a:noFill/>
            <a:prstDash val="solid"/>
          </a:ln>
        </p:spPr>
      </p:sp>
      <p:sp>
        <p:nvSpPr>
          <p:cNvPr id="17" name="">
            <a:extLst xmlns:a="http://schemas.openxmlformats.org/drawingml/2006/main">
              <a:ext uri="{FF2B5EF4-FFF2-40B4-BE49-F238E27FC236}">
                <a16:creationId xmlns:a16="http://schemas.microsoft.com/office/drawing/2014/main" id="{DF06B242-B6E9-43A5-98DB-4B0B1ED0CB37}"/>
              </a:ext>
            </a:extLst>
          </p:cNvPr>
          <p:cNvSpPr>
            <a:spLocks xmlns:a="http://schemas.openxmlformats.org/drawingml/2006/main" noGrp="1"/>
          </p:cNvSpPr>
          <p:nvPr/>
        </p:nvSpPr>
        <p:spPr>
          <a:xfrm xmlns:a="http://schemas.openxmlformats.org/drawingml/2006/main">
            <a:off x="5314950" y="5638800"/>
            <a:ext cx="5905500" cy="4762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ctr">
              <a:defRPr sz="1575" b="0" i="0">
                <a:solidFill>
                  <a:srgbClr val="F4F1E8"/>
                </a:solidFill>
                <a:latin typeface="Aptos"/>
                <a:ea typeface="Aptos"/>
                <a:cs typeface="Aptos"/>
              </a:defRPr>
            </a:pPr>
            <a:r>
              <a:rPr sz="1575" b="0" i="0">
                <a:solidFill>
                  <a:srgbClr val="F4F1E8"/>
                </a:solidFill>
                <a:latin typeface="Aptos"/>
                <a:ea typeface="Aptos"/>
                <a:cs typeface="Aptos"/>
              </a:rPr>
              <a:t>e &gt; 0: move one way     e &lt; 0: move the other     e = 0: hold the field</a:t>
            </a:r>
          </a:p>
        </p:txBody>
      </p:sp>
    </p:spTree>
    <p:extLst>
      <p:ext uri="{BB962C8B-B14F-4D97-AF65-F5344CB8AC3E}">
        <p14:creationId xmlns:p14="http://schemas.microsoft.com/office/powerpoint/2010/main" val="132276290"/>
      </p:ext>
    </p:extLst>
  </p:cSld>
</p:sld>
</file>

<file path=ppt/slides/slide6.xml><?xml version="1.0" encoding="utf-8"?>
<p:sld xmlns:p="http://schemas.openxmlformats.org/presentationml/2006/main">
  <p:cSld>
    <p:bg>
      <p:bgPr>
        <a:solidFill xmlns:a="http://schemas.openxmlformats.org/drawingml/2006/main">
          <a:srgbClr val="061325"/>
        </a:solidFill>
      </p:bgPr>
    </p:bg>
    <p:spTree>
      <p:nvGrpSpPr>
        <p:cNvPr id="1" name=""/>
        <p:cNvGrpSpPr/>
        <p:nvPr/>
      </p:nvGrpSpPr>
      <p:grpSpPr>
        <a:xfrm xmlns:a="http://schemas.openxmlformats.org/drawingml/2006/main"/>
      </p:grpSpPr>
      <p:sp>
        <p:nvSpPr>
          <p:cNvPr id="9" name="title-6">
            <a:extLst xmlns:a="http://schemas.openxmlformats.org/drawingml/2006/main">
              <a:ext uri="{FF2B5EF4-FFF2-40B4-BE49-F238E27FC236}">
                <a16:creationId xmlns:a16="http://schemas.microsoft.com/office/drawing/2014/main" id="{3E08D925-9703-4509-A854-06CF34EC6627}"/>
              </a:ext>
            </a:extLst>
          </p:cNvPr>
          <p:cNvSpPr>
            <a:spLocks xmlns:a="http://schemas.openxmlformats.org/drawingml/2006/main" noGrp="1"/>
          </p:cNvSpPr>
          <p:nvPr/>
        </p:nvSpPr>
        <p:spPr>
          <a:xfrm xmlns:a="http://schemas.openxmlformats.org/drawingml/2006/main">
            <a:off x="685800" y="400050"/>
            <a:ext cx="10572750" cy="5524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3075" b="1" i="0">
                <a:solidFill>
                  <a:srgbClr val="F7FAFC"/>
                </a:solidFill>
                <a:latin typeface="Aptos"/>
                <a:ea typeface="Aptos"/>
                <a:cs typeface="Aptos"/>
              </a:defRPr>
            </a:pPr>
            <a:r>
              <a:rPr sz="3075" b="1" i="0">
                <a:solidFill>
                  <a:srgbClr val="F7FAFC"/>
                </a:solidFill>
                <a:latin typeface="Aptos"/>
                <a:ea typeface="Aptos"/>
                <a:cs typeface="Aptos"/>
              </a:rPr>
              <a:t>Latency turns a root into a stability problem</a:t>
            </a:r>
          </a:p>
        </p:txBody>
      </p:sp>
      <p:sp>
        <p:nvSpPr>
          <p:cNvPr id="2" name="">
            <a:extLst xmlns:a="http://schemas.openxmlformats.org/drawingml/2006/main">
              <a:ext uri="{FF2B5EF4-FFF2-40B4-BE49-F238E27FC236}">
                <a16:creationId xmlns:a16="http://schemas.microsoft.com/office/drawing/2014/main" id="{4635BEF8-8A78-4EBC-8C54-2DFBBE364803}"/>
              </a:ext>
            </a:extLst>
          </p:cNvPr>
          <p:cNvSpPr>
            <a:spLocks xmlns:a="http://schemas.openxmlformats.org/drawingml/2006/main" noGrp="1"/>
          </p:cNvSpPr>
          <p:nvPr/>
        </p:nvSpPr>
        <p:spPr>
          <a:xfrm xmlns:a="http://schemas.openxmlformats.org/drawingml/2006/main">
            <a:off x="685800" y="1066800"/>
            <a:ext cx="685800" cy="47625"/>
          </a:xfrm>
          <a:prstGeom xmlns:a="http://schemas.openxmlformats.org/drawingml/2006/main" prst="rect">
            <a:avLst/>
          </a:prstGeom>
          <a:solidFill xmlns:a="http://schemas.openxmlformats.org/drawingml/2006/main">
            <a:srgbClr val="E56AA6"/>
          </a:solidFill>
          <a:ln xmlns:a="http://schemas.openxmlformats.org/drawingml/2006/main" w="0">
            <a:noFill/>
            <a:prstDash val="solid"/>
          </a:ln>
        </p:spPr>
      </p:sp>
      <p:sp>
        <p:nvSpPr>
          <p:cNvPr id="3" name="slide-number-6">
            <a:extLst xmlns:a="http://schemas.openxmlformats.org/drawingml/2006/main">
              <a:ext uri="{FF2B5EF4-FFF2-40B4-BE49-F238E27FC236}">
                <a16:creationId xmlns:a16="http://schemas.microsoft.com/office/drawing/2014/main" id="{47365D23-911A-49A3-B113-932D9D3AFB69}"/>
              </a:ext>
            </a:extLst>
          </p:cNvPr>
          <p:cNvSpPr>
            <a:spLocks xmlns:a="http://schemas.openxmlformats.org/drawingml/2006/main" noGrp="1"/>
          </p:cNvSpPr>
          <p:nvPr/>
        </p:nvSpPr>
        <p:spPr>
          <a:xfrm xmlns:a="http://schemas.openxmlformats.org/drawingml/2006/main">
            <a:off x="11334750" y="6324600"/>
            <a:ext cx="400050" cy="2095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r">
              <a:defRPr sz="1200" b="0" i="0">
                <a:solidFill>
                  <a:srgbClr val="9FB1C7"/>
                </a:solidFill>
                <a:latin typeface="Aptos"/>
                <a:ea typeface="Aptos"/>
                <a:cs typeface="Aptos"/>
              </a:defRPr>
            </a:pPr>
            <a:r>
              <a:rPr sz="1200" b="0" i="0">
                <a:solidFill>
                  <a:srgbClr val="9FB1C7"/>
                </a:solidFill>
                <a:latin typeface="Aptos"/>
                <a:ea typeface="Aptos"/>
                <a:cs typeface="Aptos"/>
              </a:rPr>
              <a:t>06</a:t>
            </a:r>
          </a:p>
        </p:txBody>
      </p:sp>
      <p:graphicFrame>
        <p:nvGraphicFramePr>
          <p:cNvPr id="12" name="Chart"/>
          <p:cNvGraphicFramePr/>
          <p:nvPr/>
        </p:nvGraphicFramePr>
        <p:xfrm>
          <a:off xmlns:a="http://schemas.openxmlformats.org/drawingml/2006/main" x="876300" y="1847850"/>
          <a:ext xmlns:a="http://schemas.openxmlformats.org/drawingml/2006/main" cx="10287000" cy="3619500"/>
        </p:xfrm>
        <a:graphic xmlns:a="http://schemas.openxmlformats.org/drawingml/2006/main">
          <a:graphicData uri="http://schemas.openxmlformats.org/drawingml/2006/chart">
            <c:chart xmlns:r="http://schemas.openxmlformats.org/officeDocument/2006/relationships" xmlns:c="http://schemas.openxmlformats.org/drawingml/2006/chart" r:id="R18e9a2abd5764a66"/>
          </a:graphicData>
        </a:graphic>
      </p:graphicFrame>
      <p:sp>
        <p:nvSpPr>
          <p:cNvPr id="5" name="">
            <a:extLst xmlns:a="http://schemas.openxmlformats.org/drawingml/2006/main">
              <a:ext uri="{FF2B5EF4-FFF2-40B4-BE49-F238E27FC236}">
                <a16:creationId xmlns:a16="http://schemas.microsoft.com/office/drawing/2014/main" id="{662CE7D6-9292-4650-AABA-CE44177E4D1F}"/>
              </a:ext>
            </a:extLst>
          </p:cNvPr>
          <p:cNvSpPr>
            <a:spLocks xmlns:a="http://schemas.openxmlformats.org/drawingml/2006/main" noGrp="1"/>
          </p:cNvSpPr>
          <p:nvPr/>
        </p:nvSpPr>
        <p:spPr>
          <a:xfrm xmlns:a="http://schemas.openxmlformats.org/drawingml/2006/main">
            <a:off x="723900" y="1200150"/>
            <a:ext cx="4953000" cy="4000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2025" b="0" i="0">
                <a:solidFill>
                  <a:srgbClr val="35C7F2"/>
                </a:solidFill>
                <a:latin typeface="Cambria Math"/>
                <a:ea typeface="Cambria Math"/>
                <a:cs typeface="Cambria Math"/>
              </a:defRPr>
            </a:pPr>
            <a:r>
              <a:rPr sz="2025" b="0" i="0">
                <a:solidFill>
                  <a:srgbClr val="35C7F2"/>
                </a:solidFill>
                <a:latin typeface="Cambria Math"/>
                <a:ea typeface="Cambria Math"/>
                <a:cs typeface="Cambria Math"/>
              </a:rPr>
              <a:t>δΦ̇(t) = −κ |χΔ| δΦ(t−τ)</a:t>
            </a:r>
          </a:p>
        </p:txBody>
      </p:sp>
      <p:sp>
        <p:nvSpPr>
          <p:cNvPr id="6" name="">
            <a:extLst xmlns:a="http://schemas.openxmlformats.org/drawingml/2006/main">
              <a:ext uri="{FF2B5EF4-FFF2-40B4-BE49-F238E27FC236}">
                <a16:creationId xmlns:a16="http://schemas.microsoft.com/office/drawing/2014/main" id="{4C6A5ED1-4CC9-4485-B51C-04421A336E4B}"/>
              </a:ext>
            </a:extLst>
          </p:cNvPr>
          <p:cNvSpPr>
            <a:spLocks xmlns:a="http://schemas.openxmlformats.org/drawingml/2006/main" noGrp="1"/>
          </p:cNvSpPr>
          <p:nvPr/>
        </p:nvSpPr>
        <p:spPr>
          <a:xfrm xmlns:a="http://schemas.openxmlformats.org/drawingml/2006/main">
            <a:off x="8001000" y="1200150"/>
            <a:ext cx="3048000" cy="4000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r">
              <a:defRPr sz="2175" b="1" i="0">
                <a:solidFill>
                  <a:srgbClr val="F2A61A"/>
                </a:solidFill>
                <a:latin typeface="Cambria Math"/>
                <a:ea typeface="Cambria Math"/>
                <a:cs typeface="Cambria Math"/>
              </a:defRPr>
            </a:pPr>
            <a:r>
              <a:rPr sz="2175" b="1" i="0">
                <a:solidFill>
                  <a:srgbClr val="F2A61A"/>
                </a:solidFill>
                <a:latin typeface="Cambria Math"/>
                <a:ea typeface="Cambria Math"/>
                <a:cs typeface="Cambria Math"/>
              </a:rPr>
              <a:t>κ |χΔ| τ &lt; π/2</a:t>
            </a:r>
          </a:p>
        </p:txBody>
      </p:sp>
      <p:sp>
        <p:nvSpPr>
          <p:cNvPr id="7" name="">
            <a:extLst xmlns:a="http://schemas.openxmlformats.org/drawingml/2006/main">
              <a:ext uri="{FF2B5EF4-FFF2-40B4-BE49-F238E27FC236}">
                <a16:creationId xmlns:a16="http://schemas.microsoft.com/office/drawing/2014/main" id="{E9260DE4-6F2D-4AFE-88EC-660B4F380D3F}"/>
              </a:ext>
            </a:extLst>
          </p:cNvPr>
          <p:cNvSpPr>
            <a:spLocks xmlns:a="http://schemas.openxmlformats.org/drawingml/2006/main" noGrp="1"/>
          </p:cNvSpPr>
          <p:nvPr/>
        </p:nvSpPr>
        <p:spPr>
          <a:xfrm xmlns:a="http://schemas.openxmlformats.org/drawingml/2006/main">
            <a:off x="723900" y="1524000"/>
            <a:ext cx="4000500" cy="238125"/>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1275" b="0" i="0">
                <a:solidFill>
                  <a:srgbClr val="9FB1C7"/>
                </a:solidFill>
                <a:latin typeface="Aptos"/>
                <a:ea typeface="Aptos"/>
                <a:cs typeface="Aptos"/>
              </a:defRPr>
            </a:pPr>
            <a:r>
              <a:rPr sz="1275" b="0" i="0">
                <a:solidFill>
                  <a:srgbClr val="9FB1C7"/>
                </a:solidFill>
                <a:latin typeface="Aptos"/>
                <a:ea typeface="Aptos"/>
                <a:cs typeface="Aptos"/>
              </a:rPr>
              <a:t>simple root + signed integral feedback</a:t>
            </a:r>
          </a:p>
        </p:txBody>
      </p:sp>
      <p:sp>
        <p:nvSpPr>
          <p:cNvPr id="8" name="">
            <a:extLst xmlns:a="http://schemas.openxmlformats.org/drawingml/2006/main">
              <a:ext uri="{FF2B5EF4-FFF2-40B4-BE49-F238E27FC236}">
                <a16:creationId xmlns:a16="http://schemas.microsoft.com/office/drawing/2014/main" id="{E107CB59-DB0B-4DB2-8EF2-8CF857FE0F7A}"/>
              </a:ext>
            </a:extLst>
          </p:cNvPr>
          <p:cNvSpPr>
            <a:spLocks xmlns:a="http://schemas.openxmlformats.org/drawingml/2006/main" noGrp="1"/>
          </p:cNvSpPr>
          <p:nvPr/>
        </p:nvSpPr>
        <p:spPr>
          <a:xfrm xmlns:a="http://schemas.openxmlformats.org/drawingml/2006/main">
            <a:off x="7905750" y="5772150"/>
            <a:ext cx="3143250" cy="2667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r">
              <a:defRPr sz="1350" b="0" i="0">
                <a:solidFill>
                  <a:srgbClr val="9FB1C7"/>
                </a:solidFill>
                <a:latin typeface="Aptos"/>
                <a:ea typeface="Aptos"/>
                <a:cs typeface="Aptos"/>
              </a:defRPr>
            </a:pPr>
            <a:r>
              <a:rPr sz="1350" b="0" i="0">
                <a:solidFill>
                  <a:srgbClr val="9FB1C7"/>
                </a:solidFill>
                <a:latin typeface="Aptos"/>
                <a:ea typeface="Aptos"/>
                <a:cs typeface="Aptos"/>
              </a:rPr>
              <a:t>numerical boundary: 1.5675</a:t>
            </a:r>
          </a:p>
        </p:txBody>
      </p:sp>
    </p:spTree>
    <p:extLst>
      <p:ext uri="{BB962C8B-B14F-4D97-AF65-F5344CB8AC3E}">
        <p14:creationId xmlns:p14="http://schemas.microsoft.com/office/powerpoint/2010/main" val="2001175941"/>
      </p:ext>
    </p:extLst>
  </p:cSld>
</p:sld>
</file>

<file path=ppt/slides/slide7.xml><?xml version="1.0" encoding="utf-8"?>
<p:sld xmlns:p="http://schemas.openxmlformats.org/presentationml/2006/main">
  <p:cSld>
    <p:bg>
      <p:bgPr>
        <a:solidFill xmlns:a="http://schemas.openxmlformats.org/drawingml/2006/main">
          <a:srgbClr val="061325"/>
        </a:solidFill>
      </p:bgPr>
    </p:bg>
    <p:spTree>
      <p:nvGrpSpPr>
        <p:cNvPr id="1" name=""/>
        <p:cNvGrpSpPr/>
        <p:nvPr/>
      </p:nvGrpSpPr>
      <p:grpSpPr>
        <a:xfrm xmlns:a="http://schemas.openxmlformats.org/drawingml/2006/main"/>
      </p:grpSpPr>
      <p:sp>
        <p:nvSpPr>
          <p:cNvPr id="36" name="title-7">
            <a:extLst xmlns:a="http://schemas.openxmlformats.org/drawingml/2006/main">
              <a:ext uri="{FF2B5EF4-FFF2-40B4-BE49-F238E27FC236}">
                <a16:creationId xmlns:a16="http://schemas.microsoft.com/office/drawing/2014/main" id="{F11575BA-7347-4A61-877F-1CD795C1042B}"/>
              </a:ext>
            </a:extLst>
          </p:cNvPr>
          <p:cNvSpPr>
            <a:spLocks xmlns:a="http://schemas.openxmlformats.org/drawingml/2006/main" noGrp="1"/>
          </p:cNvSpPr>
          <p:nvPr/>
        </p:nvSpPr>
        <p:spPr>
          <a:xfrm xmlns:a="http://schemas.openxmlformats.org/drawingml/2006/main">
            <a:off x="685800" y="400050"/>
            <a:ext cx="10572750" cy="5524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3075" b="1" i="0">
                <a:solidFill>
                  <a:srgbClr val="F7FAFC"/>
                </a:solidFill>
                <a:latin typeface="Aptos"/>
                <a:ea typeface="Aptos"/>
                <a:cs typeface="Aptos"/>
              </a:defRPr>
            </a:pPr>
            <a:r>
              <a:rPr sz="3075" b="1" i="0">
                <a:solidFill>
                  <a:srgbClr val="F7FAFC"/>
                </a:solidFill>
                <a:latin typeface="Aptos"/>
                <a:ea typeface="Aptos"/>
                <a:cs typeface="Aptos"/>
              </a:rPr>
              <a:t>One field twins two interacting Hubbard rings</a:t>
            </a:r>
          </a:p>
        </p:txBody>
      </p:sp>
      <p:sp>
        <p:nvSpPr>
          <p:cNvPr id="2" name="">
            <a:extLst xmlns:a="http://schemas.openxmlformats.org/drawingml/2006/main">
              <a:ext uri="{FF2B5EF4-FFF2-40B4-BE49-F238E27FC236}">
                <a16:creationId xmlns:a16="http://schemas.microsoft.com/office/drawing/2014/main" id="{335DEF5B-BDC4-4637-A800-E66B0B2A1DD0}"/>
              </a:ext>
            </a:extLst>
          </p:cNvPr>
          <p:cNvSpPr>
            <a:spLocks xmlns:a="http://schemas.openxmlformats.org/drawingml/2006/main" noGrp="1"/>
          </p:cNvSpPr>
          <p:nvPr/>
        </p:nvSpPr>
        <p:spPr>
          <a:xfrm xmlns:a="http://schemas.openxmlformats.org/drawingml/2006/main">
            <a:off x="685800" y="1066800"/>
            <a:ext cx="685800" cy="47625"/>
          </a:xfrm>
          <a:prstGeom xmlns:a="http://schemas.openxmlformats.org/drawingml/2006/main" prst="rect">
            <a:avLst/>
          </a:prstGeom>
          <a:solidFill xmlns:a="http://schemas.openxmlformats.org/drawingml/2006/main">
            <a:srgbClr val="22C7A9"/>
          </a:solidFill>
          <a:ln xmlns:a="http://schemas.openxmlformats.org/drawingml/2006/main" w="0">
            <a:noFill/>
            <a:prstDash val="solid"/>
          </a:ln>
        </p:spPr>
      </p:sp>
      <p:sp>
        <p:nvSpPr>
          <p:cNvPr id="3" name="slide-number-7">
            <a:extLst xmlns:a="http://schemas.openxmlformats.org/drawingml/2006/main">
              <a:ext uri="{FF2B5EF4-FFF2-40B4-BE49-F238E27FC236}">
                <a16:creationId xmlns:a16="http://schemas.microsoft.com/office/drawing/2014/main" id="{8DF62D9A-C820-4E07-9AD4-BCEF5DE4933B}"/>
              </a:ext>
            </a:extLst>
          </p:cNvPr>
          <p:cNvSpPr>
            <a:spLocks xmlns:a="http://schemas.openxmlformats.org/drawingml/2006/main" noGrp="1"/>
          </p:cNvSpPr>
          <p:nvPr/>
        </p:nvSpPr>
        <p:spPr>
          <a:xfrm xmlns:a="http://schemas.openxmlformats.org/drawingml/2006/main">
            <a:off x="11334750" y="6324600"/>
            <a:ext cx="400050" cy="2095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r">
              <a:defRPr sz="1200" b="0" i="0">
                <a:solidFill>
                  <a:srgbClr val="9FB1C7"/>
                </a:solidFill>
                <a:latin typeface="Aptos"/>
                <a:ea typeface="Aptos"/>
                <a:cs typeface="Aptos"/>
              </a:defRPr>
            </a:pPr>
            <a:r>
              <a:rPr sz="1200" b="0" i="0">
                <a:solidFill>
                  <a:srgbClr val="9FB1C7"/>
                </a:solidFill>
                <a:latin typeface="Aptos"/>
                <a:ea typeface="Aptos"/>
                <a:cs typeface="Aptos"/>
              </a:rPr>
              <a:t>07</a:t>
            </a:r>
          </a:p>
        </p:txBody>
      </p:sp>
      <p:sp>
        <p:nvSpPr>
          <p:cNvPr id="4" name="">
            <a:extLst xmlns:a="http://schemas.openxmlformats.org/drawingml/2006/main">
              <a:ext uri="{FF2B5EF4-FFF2-40B4-BE49-F238E27FC236}">
                <a16:creationId xmlns:a16="http://schemas.microsoft.com/office/drawing/2014/main" id="{591523AF-D02D-46D8-BA7F-0D91462A8CE2}"/>
              </a:ext>
            </a:extLst>
          </p:cNvPr>
          <p:cNvSpPr>
            <a:spLocks xmlns:a="http://schemas.openxmlformats.org/drawingml/2006/main" noGrp="1"/>
          </p:cNvSpPr>
          <p:nvPr/>
        </p:nvSpPr>
        <p:spPr>
          <a:xfrm xmlns:a="http://schemas.openxmlformats.org/drawingml/2006/main">
            <a:off x="685800" y="1371600"/>
            <a:ext cx="3905250" cy="4610100"/>
          </a:xfrm>
          <a:prstGeom xmlns:a="http://schemas.openxmlformats.org/drawingml/2006/main" prst="roundRect">
            <a:avLst>
              <a:gd name="adj" fmla="val 2927"/>
            </a:avLst>
          </a:prstGeom>
          <a:solidFill xmlns:a="http://schemas.openxmlformats.org/drawingml/2006/main">
            <a:srgbClr val="081321"/>
          </a:solidFill>
          <a:ln xmlns:a="http://schemas.openxmlformats.org/drawingml/2006/main" w="9525">
            <a:solidFill>
              <a:srgbClr val="284663"/>
            </a:solidFill>
            <a:prstDash val="solid"/>
          </a:ln>
        </p:spPr>
      </p:sp>
      <p:sp>
        <p:nvSpPr>
          <p:cNvPr id="5" name="">
            <a:extLst xmlns:a="http://schemas.openxmlformats.org/drawingml/2006/main">
              <a:ext uri="{FF2B5EF4-FFF2-40B4-BE49-F238E27FC236}">
                <a16:creationId xmlns:a16="http://schemas.microsoft.com/office/drawing/2014/main" id="{8996667B-D625-4FDF-94AA-CB850F1D4D3A}"/>
              </a:ext>
            </a:extLst>
          </p:cNvPr>
          <p:cNvSpPr>
            <a:spLocks xmlns:a="http://schemas.openxmlformats.org/drawingml/2006/main" noGrp="1"/>
          </p:cNvSpPr>
          <p:nvPr/>
        </p:nvSpPr>
        <p:spPr>
          <a:xfrm xmlns:a="http://schemas.openxmlformats.org/drawingml/2006/main">
            <a:off x="895350" y="1543050"/>
            <a:ext cx="952500" cy="2476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1200" b="1" i="0">
                <a:solidFill>
                  <a:srgbClr val="22C7A9"/>
                </a:solidFill>
                <a:latin typeface="Aptos"/>
                <a:ea typeface="Aptos"/>
                <a:cs typeface="Aptos"/>
              </a:defRPr>
            </a:pPr>
            <a:r>
              <a:rPr sz="1200" b="1" i="0">
                <a:solidFill>
                  <a:srgbClr val="22C7A9"/>
                </a:solidFill>
                <a:latin typeface="Aptos"/>
                <a:ea typeface="Aptos"/>
                <a:cs typeface="Aptos"/>
              </a:rPr>
              <a:t>MODEL</a:t>
            </a:r>
          </a:p>
        </p:txBody>
      </p:sp>
      <p:sp>
        <p:nvSpPr>
          <p:cNvPr id="6" name="">
            <a:extLst xmlns:a="http://schemas.openxmlformats.org/drawingml/2006/main">
              <a:ext uri="{FF2B5EF4-FFF2-40B4-BE49-F238E27FC236}">
                <a16:creationId xmlns:a16="http://schemas.microsoft.com/office/drawing/2014/main" id="{FD491C0B-0F63-4B87-BB22-9D854F10A2B8}"/>
              </a:ext>
            </a:extLst>
          </p:cNvPr>
          <p:cNvSpPr>
            <a:spLocks xmlns:a="http://schemas.openxmlformats.org/drawingml/2006/main" noGrp="1"/>
          </p:cNvSpPr>
          <p:nvPr/>
        </p:nvSpPr>
        <p:spPr>
          <a:xfrm xmlns:a="http://schemas.openxmlformats.org/drawingml/2006/main">
            <a:off x="895350" y="1809750"/>
            <a:ext cx="3429000" cy="3048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1500" b="0" i="0">
                <a:solidFill>
                  <a:srgbClr val="F4F1E8"/>
                </a:solidFill>
                <a:latin typeface="Aptos"/>
                <a:ea typeface="Aptos"/>
                <a:cs typeface="Aptos"/>
              </a:defRPr>
            </a:pPr>
            <a:r>
              <a:rPr sz="1500" b="0" i="0">
                <a:solidFill>
                  <a:srgbClr val="F4F1E8"/>
                </a:solidFill>
                <a:latin typeface="Aptos"/>
                <a:ea typeface="Aptos"/>
                <a:cs typeface="Aptos"/>
              </a:rPr>
              <a:t>two four-site rings · one Peierls phase Φ(t)</a:t>
            </a:r>
          </a:p>
        </p:txBody>
      </p:sp>
      <p:sp>
        <p:nvSpPr>
          <p:cNvPr id="7" name="">
            <a:extLst xmlns:a="http://schemas.openxmlformats.org/drawingml/2006/main">
              <a:ext uri="{FF2B5EF4-FFF2-40B4-BE49-F238E27FC236}">
                <a16:creationId xmlns:a16="http://schemas.microsoft.com/office/drawing/2014/main" id="{28D88862-C76F-43D3-B31B-B367DA4D7B67}"/>
              </a:ext>
            </a:extLst>
          </p:cNvPr>
          <p:cNvSpPr>
            <a:spLocks xmlns:a="http://schemas.openxmlformats.org/drawingml/2006/main" noGrp="1"/>
          </p:cNvSpPr>
          <p:nvPr/>
        </p:nvSpPr>
        <p:spPr>
          <a:xfrm xmlns:a="http://schemas.openxmlformats.org/drawingml/2006/main">
            <a:off x="1123950" y="2381250"/>
            <a:ext cx="781050" cy="28575"/>
          </a:xfrm>
          <a:prstGeom xmlns:a="http://schemas.openxmlformats.org/drawingml/2006/main" prst="rect">
            <a:avLst/>
          </a:prstGeom>
          <a:solidFill xmlns:a="http://schemas.openxmlformats.org/drawingml/2006/main">
            <a:srgbClr val="246582"/>
          </a:solidFill>
          <a:ln xmlns:a="http://schemas.openxmlformats.org/drawingml/2006/main" w="0">
            <a:noFill/>
            <a:prstDash val="solid"/>
          </a:ln>
        </p:spPr>
      </p:sp>
      <p:sp>
        <p:nvSpPr>
          <p:cNvPr id="8" name="">
            <a:extLst xmlns:a="http://schemas.openxmlformats.org/drawingml/2006/main">
              <a:ext uri="{FF2B5EF4-FFF2-40B4-BE49-F238E27FC236}">
                <a16:creationId xmlns:a16="http://schemas.microsoft.com/office/drawing/2014/main" id="{AE467ED7-1345-49ED-977B-3AEE59396789}"/>
              </a:ext>
            </a:extLst>
          </p:cNvPr>
          <p:cNvSpPr>
            <a:spLocks xmlns:a="http://schemas.openxmlformats.org/drawingml/2006/main" noGrp="1"/>
          </p:cNvSpPr>
          <p:nvPr/>
        </p:nvSpPr>
        <p:spPr>
          <a:xfrm xmlns:a="http://schemas.openxmlformats.org/drawingml/2006/main">
            <a:off x="1123950" y="3028950"/>
            <a:ext cx="781050" cy="28575"/>
          </a:xfrm>
          <a:prstGeom xmlns:a="http://schemas.openxmlformats.org/drawingml/2006/main" prst="rect">
            <a:avLst/>
          </a:prstGeom>
          <a:solidFill xmlns:a="http://schemas.openxmlformats.org/drawingml/2006/main">
            <a:srgbClr val="246582"/>
          </a:solidFill>
          <a:ln xmlns:a="http://schemas.openxmlformats.org/drawingml/2006/main" w="0">
            <a:noFill/>
            <a:prstDash val="solid"/>
          </a:ln>
        </p:spPr>
      </p:sp>
      <p:sp>
        <p:nvSpPr>
          <p:cNvPr id="9" name="">
            <a:extLst xmlns:a="http://schemas.openxmlformats.org/drawingml/2006/main">
              <a:ext uri="{FF2B5EF4-FFF2-40B4-BE49-F238E27FC236}">
                <a16:creationId xmlns:a16="http://schemas.microsoft.com/office/drawing/2014/main" id="{EA85557B-698B-42EF-86B8-54E80956B37E}"/>
              </a:ext>
            </a:extLst>
          </p:cNvPr>
          <p:cNvSpPr>
            <a:spLocks xmlns:a="http://schemas.openxmlformats.org/drawingml/2006/main" noGrp="1"/>
          </p:cNvSpPr>
          <p:nvPr/>
        </p:nvSpPr>
        <p:spPr>
          <a:xfrm xmlns:a="http://schemas.openxmlformats.org/drawingml/2006/main">
            <a:off x="1123950" y="2381250"/>
            <a:ext cx="28575" cy="676275"/>
          </a:xfrm>
          <a:prstGeom xmlns:a="http://schemas.openxmlformats.org/drawingml/2006/main" prst="rect">
            <a:avLst/>
          </a:prstGeom>
          <a:solidFill xmlns:a="http://schemas.openxmlformats.org/drawingml/2006/main">
            <a:srgbClr val="246582"/>
          </a:solidFill>
          <a:ln xmlns:a="http://schemas.openxmlformats.org/drawingml/2006/main" w="0">
            <a:noFill/>
            <a:prstDash val="solid"/>
          </a:ln>
        </p:spPr>
      </p:sp>
      <p:sp>
        <p:nvSpPr>
          <p:cNvPr id="10" name="">
            <a:extLst xmlns:a="http://schemas.openxmlformats.org/drawingml/2006/main">
              <a:ext uri="{FF2B5EF4-FFF2-40B4-BE49-F238E27FC236}">
                <a16:creationId xmlns:a16="http://schemas.microsoft.com/office/drawing/2014/main" id="{CBBF3767-0C2E-4A39-A5AE-9495977F0B59}"/>
              </a:ext>
            </a:extLst>
          </p:cNvPr>
          <p:cNvSpPr>
            <a:spLocks xmlns:a="http://schemas.openxmlformats.org/drawingml/2006/main" noGrp="1"/>
          </p:cNvSpPr>
          <p:nvPr/>
        </p:nvSpPr>
        <p:spPr>
          <a:xfrm xmlns:a="http://schemas.openxmlformats.org/drawingml/2006/main">
            <a:off x="1876425" y="2381250"/>
            <a:ext cx="28575" cy="676275"/>
          </a:xfrm>
          <a:prstGeom xmlns:a="http://schemas.openxmlformats.org/drawingml/2006/main" prst="rect">
            <a:avLst/>
          </a:prstGeom>
          <a:solidFill xmlns:a="http://schemas.openxmlformats.org/drawingml/2006/main">
            <a:srgbClr val="246582"/>
          </a:solidFill>
          <a:ln xmlns:a="http://schemas.openxmlformats.org/drawingml/2006/main" w="0">
            <a:noFill/>
            <a:prstDash val="solid"/>
          </a:ln>
        </p:spPr>
      </p:sp>
      <p:sp>
        <p:nvSpPr>
          <p:cNvPr id="11" name="">
            <a:extLst xmlns:a="http://schemas.openxmlformats.org/drawingml/2006/main">
              <a:ext uri="{FF2B5EF4-FFF2-40B4-BE49-F238E27FC236}">
                <a16:creationId xmlns:a16="http://schemas.microsoft.com/office/drawing/2014/main" id="{75849C7D-468E-468A-B6D0-F9F6FBA251AB}"/>
              </a:ext>
            </a:extLst>
          </p:cNvPr>
          <p:cNvSpPr>
            <a:spLocks xmlns:a="http://schemas.openxmlformats.org/drawingml/2006/main" noGrp="1"/>
          </p:cNvSpPr>
          <p:nvPr/>
        </p:nvSpPr>
        <p:spPr>
          <a:xfrm xmlns:a="http://schemas.openxmlformats.org/drawingml/2006/main">
            <a:off x="1028700" y="2286000"/>
            <a:ext cx="219075" cy="219075"/>
          </a:xfrm>
          <a:prstGeom xmlns:a="http://schemas.openxmlformats.org/drawingml/2006/main" prst="ellipse">
            <a:avLst/>
          </a:prstGeom>
          <a:solidFill xmlns:a="http://schemas.openxmlformats.org/drawingml/2006/main">
            <a:srgbClr val="35C7F2"/>
          </a:solidFill>
          <a:ln xmlns:a="http://schemas.openxmlformats.org/drawingml/2006/main" w="0">
            <a:noFill/>
            <a:prstDash val="solid"/>
          </a:ln>
        </p:spPr>
      </p:sp>
      <p:sp>
        <p:nvSpPr>
          <p:cNvPr id="12" name="">
            <a:extLst xmlns:a="http://schemas.openxmlformats.org/drawingml/2006/main">
              <a:ext uri="{FF2B5EF4-FFF2-40B4-BE49-F238E27FC236}">
                <a16:creationId xmlns:a16="http://schemas.microsoft.com/office/drawing/2014/main" id="{F6EAE2D2-D7C1-4941-AC8E-E6B15C60404D}"/>
              </a:ext>
            </a:extLst>
          </p:cNvPr>
          <p:cNvSpPr>
            <a:spLocks xmlns:a="http://schemas.openxmlformats.org/drawingml/2006/main" noGrp="1"/>
          </p:cNvSpPr>
          <p:nvPr/>
        </p:nvSpPr>
        <p:spPr>
          <a:xfrm xmlns:a="http://schemas.openxmlformats.org/drawingml/2006/main">
            <a:off x="1781175" y="2286000"/>
            <a:ext cx="219075" cy="219075"/>
          </a:xfrm>
          <a:prstGeom xmlns:a="http://schemas.openxmlformats.org/drawingml/2006/main" prst="ellipse">
            <a:avLst/>
          </a:prstGeom>
          <a:solidFill xmlns:a="http://schemas.openxmlformats.org/drawingml/2006/main">
            <a:srgbClr val="35C7F2"/>
          </a:solidFill>
          <a:ln xmlns:a="http://schemas.openxmlformats.org/drawingml/2006/main" w="0">
            <a:noFill/>
            <a:prstDash val="solid"/>
          </a:ln>
        </p:spPr>
      </p:sp>
      <p:sp>
        <p:nvSpPr>
          <p:cNvPr id="13" name="">
            <a:extLst xmlns:a="http://schemas.openxmlformats.org/drawingml/2006/main">
              <a:ext uri="{FF2B5EF4-FFF2-40B4-BE49-F238E27FC236}">
                <a16:creationId xmlns:a16="http://schemas.microsoft.com/office/drawing/2014/main" id="{E9CAAC0C-4859-4087-B6E5-CE66BF8CB4C3}"/>
              </a:ext>
            </a:extLst>
          </p:cNvPr>
          <p:cNvSpPr>
            <a:spLocks xmlns:a="http://schemas.openxmlformats.org/drawingml/2006/main" noGrp="1"/>
          </p:cNvSpPr>
          <p:nvPr/>
        </p:nvSpPr>
        <p:spPr>
          <a:xfrm xmlns:a="http://schemas.openxmlformats.org/drawingml/2006/main">
            <a:off x="1028700" y="2933700"/>
            <a:ext cx="219075" cy="219075"/>
          </a:xfrm>
          <a:prstGeom xmlns:a="http://schemas.openxmlformats.org/drawingml/2006/main" prst="ellipse">
            <a:avLst/>
          </a:prstGeom>
          <a:solidFill xmlns:a="http://schemas.openxmlformats.org/drawingml/2006/main">
            <a:srgbClr val="35C7F2"/>
          </a:solidFill>
          <a:ln xmlns:a="http://schemas.openxmlformats.org/drawingml/2006/main" w="0">
            <a:noFill/>
            <a:prstDash val="solid"/>
          </a:ln>
        </p:spPr>
      </p:sp>
      <p:sp>
        <p:nvSpPr>
          <p:cNvPr id="14" name="">
            <a:extLst xmlns:a="http://schemas.openxmlformats.org/drawingml/2006/main">
              <a:ext uri="{FF2B5EF4-FFF2-40B4-BE49-F238E27FC236}">
                <a16:creationId xmlns:a16="http://schemas.microsoft.com/office/drawing/2014/main" id="{71D6604E-A817-426A-94C7-86D4179D85E6}"/>
              </a:ext>
            </a:extLst>
          </p:cNvPr>
          <p:cNvSpPr>
            <a:spLocks xmlns:a="http://schemas.openxmlformats.org/drawingml/2006/main" noGrp="1"/>
          </p:cNvSpPr>
          <p:nvPr/>
        </p:nvSpPr>
        <p:spPr>
          <a:xfrm xmlns:a="http://schemas.openxmlformats.org/drawingml/2006/main">
            <a:off x="1781175" y="2933700"/>
            <a:ext cx="219075" cy="219075"/>
          </a:xfrm>
          <a:prstGeom xmlns:a="http://schemas.openxmlformats.org/drawingml/2006/main" prst="ellipse">
            <a:avLst/>
          </a:prstGeom>
          <a:solidFill xmlns:a="http://schemas.openxmlformats.org/drawingml/2006/main">
            <a:srgbClr val="35C7F2"/>
          </a:solidFill>
          <a:ln xmlns:a="http://schemas.openxmlformats.org/drawingml/2006/main" w="0">
            <a:noFill/>
            <a:prstDash val="solid"/>
          </a:ln>
        </p:spPr>
      </p:sp>
      <p:sp>
        <p:nvSpPr>
          <p:cNvPr id="15" name="">
            <a:extLst xmlns:a="http://schemas.openxmlformats.org/drawingml/2006/main">
              <a:ext uri="{FF2B5EF4-FFF2-40B4-BE49-F238E27FC236}">
                <a16:creationId xmlns:a16="http://schemas.microsoft.com/office/drawing/2014/main" id="{5D11F4B3-A1FC-4825-975D-40E2EAF4C038}"/>
              </a:ext>
            </a:extLst>
          </p:cNvPr>
          <p:cNvSpPr>
            <a:spLocks xmlns:a="http://schemas.openxmlformats.org/drawingml/2006/main" noGrp="1"/>
          </p:cNvSpPr>
          <p:nvPr/>
        </p:nvSpPr>
        <p:spPr>
          <a:xfrm xmlns:a="http://schemas.openxmlformats.org/drawingml/2006/main">
            <a:off x="1000125" y="3238500"/>
            <a:ext cx="1066800" cy="2667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ctr">
              <a:defRPr sz="1575" b="1" i="0">
                <a:solidFill>
                  <a:srgbClr val="35C7F2"/>
                </a:solidFill>
                <a:latin typeface="Cambria Math"/>
                <a:ea typeface="Cambria Math"/>
                <a:cs typeface="Cambria Math"/>
              </a:defRPr>
            </a:pPr>
            <a:r>
              <a:rPr sz="1575" b="1" i="0">
                <a:solidFill>
                  <a:srgbClr val="35C7F2"/>
                </a:solidFill>
                <a:latin typeface="Cambria Math"/>
                <a:ea typeface="Cambria Math"/>
                <a:cs typeface="Cambria Math"/>
              </a:rPr>
              <a:t>U₁ = 0.5</a:t>
            </a:r>
          </a:p>
        </p:txBody>
      </p:sp>
      <p:sp>
        <p:nvSpPr>
          <p:cNvPr id="16" name="">
            <a:extLst xmlns:a="http://schemas.openxmlformats.org/drawingml/2006/main">
              <a:ext uri="{FF2B5EF4-FFF2-40B4-BE49-F238E27FC236}">
                <a16:creationId xmlns:a16="http://schemas.microsoft.com/office/drawing/2014/main" id="{83EA52C7-F75C-4CF9-BA7C-C37EA9545F98}"/>
              </a:ext>
            </a:extLst>
          </p:cNvPr>
          <p:cNvSpPr>
            <a:spLocks xmlns:a="http://schemas.openxmlformats.org/drawingml/2006/main" noGrp="1"/>
          </p:cNvSpPr>
          <p:nvPr/>
        </p:nvSpPr>
        <p:spPr>
          <a:xfrm xmlns:a="http://schemas.openxmlformats.org/drawingml/2006/main">
            <a:off x="2895600" y="2381250"/>
            <a:ext cx="781050" cy="28575"/>
          </a:xfrm>
          <a:prstGeom xmlns:a="http://schemas.openxmlformats.org/drawingml/2006/main" prst="rect">
            <a:avLst/>
          </a:prstGeom>
          <a:solidFill xmlns:a="http://schemas.openxmlformats.org/drawingml/2006/main">
            <a:srgbClr val="7A3656"/>
          </a:solidFill>
          <a:ln xmlns:a="http://schemas.openxmlformats.org/drawingml/2006/main" w="0">
            <a:noFill/>
            <a:prstDash val="solid"/>
          </a:ln>
        </p:spPr>
      </p:sp>
      <p:sp>
        <p:nvSpPr>
          <p:cNvPr id="17" name="">
            <a:extLst xmlns:a="http://schemas.openxmlformats.org/drawingml/2006/main">
              <a:ext uri="{FF2B5EF4-FFF2-40B4-BE49-F238E27FC236}">
                <a16:creationId xmlns:a16="http://schemas.microsoft.com/office/drawing/2014/main" id="{1BD2B830-025E-4120-B3DA-D36E857A0455}"/>
              </a:ext>
            </a:extLst>
          </p:cNvPr>
          <p:cNvSpPr>
            <a:spLocks xmlns:a="http://schemas.openxmlformats.org/drawingml/2006/main" noGrp="1"/>
          </p:cNvSpPr>
          <p:nvPr/>
        </p:nvSpPr>
        <p:spPr>
          <a:xfrm xmlns:a="http://schemas.openxmlformats.org/drawingml/2006/main">
            <a:off x="2895600" y="3028950"/>
            <a:ext cx="781050" cy="28575"/>
          </a:xfrm>
          <a:prstGeom xmlns:a="http://schemas.openxmlformats.org/drawingml/2006/main" prst="rect">
            <a:avLst/>
          </a:prstGeom>
          <a:solidFill xmlns:a="http://schemas.openxmlformats.org/drawingml/2006/main">
            <a:srgbClr val="7A3656"/>
          </a:solidFill>
          <a:ln xmlns:a="http://schemas.openxmlformats.org/drawingml/2006/main" w="0">
            <a:noFill/>
            <a:prstDash val="solid"/>
          </a:ln>
        </p:spPr>
      </p:sp>
      <p:sp>
        <p:nvSpPr>
          <p:cNvPr id="18" name="">
            <a:extLst xmlns:a="http://schemas.openxmlformats.org/drawingml/2006/main">
              <a:ext uri="{FF2B5EF4-FFF2-40B4-BE49-F238E27FC236}">
                <a16:creationId xmlns:a16="http://schemas.microsoft.com/office/drawing/2014/main" id="{6D1B8B0B-F146-4F47-BF51-F25057FEF7CC}"/>
              </a:ext>
            </a:extLst>
          </p:cNvPr>
          <p:cNvSpPr>
            <a:spLocks xmlns:a="http://schemas.openxmlformats.org/drawingml/2006/main" noGrp="1"/>
          </p:cNvSpPr>
          <p:nvPr/>
        </p:nvSpPr>
        <p:spPr>
          <a:xfrm xmlns:a="http://schemas.openxmlformats.org/drawingml/2006/main">
            <a:off x="2895600" y="2381250"/>
            <a:ext cx="28575" cy="676275"/>
          </a:xfrm>
          <a:prstGeom xmlns:a="http://schemas.openxmlformats.org/drawingml/2006/main" prst="rect">
            <a:avLst/>
          </a:prstGeom>
          <a:solidFill xmlns:a="http://schemas.openxmlformats.org/drawingml/2006/main">
            <a:srgbClr val="7A3656"/>
          </a:solidFill>
          <a:ln xmlns:a="http://schemas.openxmlformats.org/drawingml/2006/main" w="0">
            <a:noFill/>
            <a:prstDash val="solid"/>
          </a:ln>
        </p:spPr>
      </p:sp>
      <p:sp>
        <p:nvSpPr>
          <p:cNvPr id="19" name="">
            <a:extLst xmlns:a="http://schemas.openxmlformats.org/drawingml/2006/main">
              <a:ext uri="{FF2B5EF4-FFF2-40B4-BE49-F238E27FC236}">
                <a16:creationId xmlns:a16="http://schemas.microsoft.com/office/drawing/2014/main" id="{92F1D273-6A18-4B3E-9A65-5BA9AA31F467}"/>
              </a:ext>
            </a:extLst>
          </p:cNvPr>
          <p:cNvSpPr>
            <a:spLocks xmlns:a="http://schemas.openxmlformats.org/drawingml/2006/main" noGrp="1"/>
          </p:cNvSpPr>
          <p:nvPr/>
        </p:nvSpPr>
        <p:spPr>
          <a:xfrm xmlns:a="http://schemas.openxmlformats.org/drawingml/2006/main">
            <a:off x="3648075" y="2381250"/>
            <a:ext cx="28575" cy="676275"/>
          </a:xfrm>
          <a:prstGeom xmlns:a="http://schemas.openxmlformats.org/drawingml/2006/main" prst="rect">
            <a:avLst/>
          </a:prstGeom>
          <a:solidFill xmlns:a="http://schemas.openxmlformats.org/drawingml/2006/main">
            <a:srgbClr val="7A3656"/>
          </a:solidFill>
          <a:ln xmlns:a="http://schemas.openxmlformats.org/drawingml/2006/main" w="0">
            <a:noFill/>
            <a:prstDash val="solid"/>
          </a:ln>
        </p:spPr>
      </p:sp>
      <p:sp>
        <p:nvSpPr>
          <p:cNvPr id="20" name="">
            <a:extLst xmlns:a="http://schemas.openxmlformats.org/drawingml/2006/main">
              <a:ext uri="{FF2B5EF4-FFF2-40B4-BE49-F238E27FC236}">
                <a16:creationId xmlns:a16="http://schemas.microsoft.com/office/drawing/2014/main" id="{BE7BE820-7DEC-4650-BB4B-BDA128C60ADB}"/>
              </a:ext>
            </a:extLst>
          </p:cNvPr>
          <p:cNvSpPr>
            <a:spLocks xmlns:a="http://schemas.openxmlformats.org/drawingml/2006/main" noGrp="1"/>
          </p:cNvSpPr>
          <p:nvPr/>
        </p:nvSpPr>
        <p:spPr>
          <a:xfrm xmlns:a="http://schemas.openxmlformats.org/drawingml/2006/main">
            <a:off x="2800350" y="2286000"/>
            <a:ext cx="219075" cy="219075"/>
          </a:xfrm>
          <a:prstGeom xmlns:a="http://schemas.openxmlformats.org/drawingml/2006/main" prst="ellipse">
            <a:avLst/>
          </a:prstGeom>
          <a:solidFill xmlns:a="http://schemas.openxmlformats.org/drawingml/2006/main">
            <a:srgbClr val="E56AA6"/>
          </a:solidFill>
          <a:ln xmlns:a="http://schemas.openxmlformats.org/drawingml/2006/main" w="0">
            <a:noFill/>
            <a:prstDash val="solid"/>
          </a:ln>
        </p:spPr>
      </p:sp>
      <p:sp>
        <p:nvSpPr>
          <p:cNvPr id="21" name="">
            <a:extLst xmlns:a="http://schemas.openxmlformats.org/drawingml/2006/main">
              <a:ext uri="{FF2B5EF4-FFF2-40B4-BE49-F238E27FC236}">
                <a16:creationId xmlns:a16="http://schemas.microsoft.com/office/drawing/2014/main" id="{162EF732-562A-494B-BCB4-D43997414E68}"/>
              </a:ext>
            </a:extLst>
          </p:cNvPr>
          <p:cNvSpPr>
            <a:spLocks xmlns:a="http://schemas.openxmlformats.org/drawingml/2006/main" noGrp="1"/>
          </p:cNvSpPr>
          <p:nvPr/>
        </p:nvSpPr>
        <p:spPr>
          <a:xfrm xmlns:a="http://schemas.openxmlformats.org/drawingml/2006/main">
            <a:off x="3552825" y="2286000"/>
            <a:ext cx="219075" cy="219075"/>
          </a:xfrm>
          <a:prstGeom xmlns:a="http://schemas.openxmlformats.org/drawingml/2006/main" prst="ellipse">
            <a:avLst/>
          </a:prstGeom>
          <a:solidFill xmlns:a="http://schemas.openxmlformats.org/drawingml/2006/main">
            <a:srgbClr val="E56AA6"/>
          </a:solidFill>
          <a:ln xmlns:a="http://schemas.openxmlformats.org/drawingml/2006/main" w="0">
            <a:noFill/>
            <a:prstDash val="solid"/>
          </a:ln>
        </p:spPr>
      </p:sp>
      <p:sp>
        <p:nvSpPr>
          <p:cNvPr id="22" name="">
            <a:extLst xmlns:a="http://schemas.openxmlformats.org/drawingml/2006/main">
              <a:ext uri="{FF2B5EF4-FFF2-40B4-BE49-F238E27FC236}">
                <a16:creationId xmlns:a16="http://schemas.microsoft.com/office/drawing/2014/main" id="{7D50B24E-A0B4-4AB5-86F5-BA4B646EC0A2}"/>
              </a:ext>
            </a:extLst>
          </p:cNvPr>
          <p:cNvSpPr>
            <a:spLocks xmlns:a="http://schemas.openxmlformats.org/drawingml/2006/main" noGrp="1"/>
          </p:cNvSpPr>
          <p:nvPr/>
        </p:nvSpPr>
        <p:spPr>
          <a:xfrm xmlns:a="http://schemas.openxmlformats.org/drawingml/2006/main">
            <a:off x="2800350" y="2933700"/>
            <a:ext cx="219075" cy="219075"/>
          </a:xfrm>
          <a:prstGeom xmlns:a="http://schemas.openxmlformats.org/drawingml/2006/main" prst="ellipse">
            <a:avLst/>
          </a:prstGeom>
          <a:solidFill xmlns:a="http://schemas.openxmlformats.org/drawingml/2006/main">
            <a:srgbClr val="E56AA6"/>
          </a:solidFill>
          <a:ln xmlns:a="http://schemas.openxmlformats.org/drawingml/2006/main" w="0">
            <a:noFill/>
            <a:prstDash val="solid"/>
          </a:ln>
        </p:spPr>
      </p:sp>
      <p:sp>
        <p:nvSpPr>
          <p:cNvPr id="23" name="">
            <a:extLst xmlns:a="http://schemas.openxmlformats.org/drawingml/2006/main">
              <a:ext uri="{FF2B5EF4-FFF2-40B4-BE49-F238E27FC236}">
                <a16:creationId xmlns:a16="http://schemas.microsoft.com/office/drawing/2014/main" id="{AEA829A8-DCD2-4E3F-B98A-B6595C882A7D}"/>
              </a:ext>
            </a:extLst>
          </p:cNvPr>
          <p:cNvSpPr>
            <a:spLocks xmlns:a="http://schemas.openxmlformats.org/drawingml/2006/main" noGrp="1"/>
          </p:cNvSpPr>
          <p:nvPr/>
        </p:nvSpPr>
        <p:spPr>
          <a:xfrm xmlns:a="http://schemas.openxmlformats.org/drawingml/2006/main">
            <a:off x="3552825" y="2933700"/>
            <a:ext cx="219075" cy="219075"/>
          </a:xfrm>
          <a:prstGeom xmlns:a="http://schemas.openxmlformats.org/drawingml/2006/main" prst="ellipse">
            <a:avLst/>
          </a:prstGeom>
          <a:solidFill xmlns:a="http://schemas.openxmlformats.org/drawingml/2006/main">
            <a:srgbClr val="E56AA6"/>
          </a:solidFill>
          <a:ln xmlns:a="http://schemas.openxmlformats.org/drawingml/2006/main" w="0">
            <a:noFill/>
            <a:prstDash val="solid"/>
          </a:ln>
        </p:spPr>
      </p:sp>
      <p:sp>
        <p:nvSpPr>
          <p:cNvPr id="24" name="">
            <a:extLst xmlns:a="http://schemas.openxmlformats.org/drawingml/2006/main">
              <a:ext uri="{FF2B5EF4-FFF2-40B4-BE49-F238E27FC236}">
                <a16:creationId xmlns:a16="http://schemas.microsoft.com/office/drawing/2014/main" id="{DF44F63E-2890-4FE3-A65C-D1664E9E1742}"/>
              </a:ext>
            </a:extLst>
          </p:cNvPr>
          <p:cNvSpPr>
            <a:spLocks xmlns:a="http://schemas.openxmlformats.org/drawingml/2006/main" noGrp="1"/>
          </p:cNvSpPr>
          <p:nvPr/>
        </p:nvSpPr>
        <p:spPr>
          <a:xfrm xmlns:a="http://schemas.openxmlformats.org/drawingml/2006/main">
            <a:off x="2771775" y="3238500"/>
            <a:ext cx="1066800" cy="2667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ctr">
              <a:defRPr sz="1575" b="1" i="0">
                <a:solidFill>
                  <a:srgbClr val="E56AA6"/>
                </a:solidFill>
                <a:latin typeface="Cambria Math"/>
                <a:ea typeface="Cambria Math"/>
                <a:cs typeface="Cambria Math"/>
              </a:defRPr>
            </a:pPr>
            <a:r>
              <a:rPr sz="1575" b="1" i="0">
                <a:solidFill>
                  <a:srgbClr val="E56AA6"/>
                </a:solidFill>
                <a:latin typeface="Cambria Math"/>
                <a:ea typeface="Cambria Math"/>
                <a:cs typeface="Cambria Math"/>
              </a:rPr>
              <a:t>U₂ = 2.0</a:t>
            </a:r>
          </a:p>
        </p:txBody>
      </p:sp>
      <p:sp>
        <p:nvSpPr>
          <p:cNvPr id="25" name="">
            <a:extLst xmlns:a="http://schemas.openxmlformats.org/drawingml/2006/main">
              <a:ext uri="{FF2B5EF4-FFF2-40B4-BE49-F238E27FC236}">
                <a16:creationId xmlns:a16="http://schemas.microsoft.com/office/drawing/2014/main" id="{C89C4A95-1098-4866-A535-BEAC8514E738}"/>
              </a:ext>
            </a:extLst>
          </p:cNvPr>
          <p:cNvSpPr>
            <a:spLocks xmlns:a="http://schemas.openxmlformats.org/drawingml/2006/main" noGrp="1"/>
          </p:cNvSpPr>
          <p:nvPr/>
        </p:nvSpPr>
        <p:spPr>
          <a:xfrm xmlns:a="http://schemas.openxmlformats.org/drawingml/2006/main">
            <a:off x="895350" y="3733800"/>
            <a:ext cx="3448050" cy="8001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lnSpc>
                <a:spcPct val="92000"/>
              </a:lnSpc>
              <a:buNone/>
              <a:defRPr sz="1500" b="0" i="0">
                <a:solidFill>
                  <a:srgbClr val="F4F1E8"/>
                </a:solidFill>
                <a:latin typeface="Cambria Math"/>
                <a:ea typeface="Cambria Math"/>
                <a:cs typeface="Cambria Math"/>
              </a:defRPr>
            </a:pPr>
            <a:r>
              <a:rPr sz="1500" b="0" i="0">
                <a:solidFill>
                  <a:srgbClr val="F4F1E8"/>
                </a:solidFill>
                <a:latin typeface="Cambria Math"/>
                <a:ea typeface="Cambria Math"/>
                <a:cs typeface="Cambria Math"/>
              </a:rPr>
              <a:t>Hⱼ(Φ) = −t₀ Σℓσ (e⁻ⁱΦ c†ℓσ cℓ₊₁σ + H.c.)</a:t>
            </a:r>
          </a:p>
          <a:p xmlns:a="http://schemas.openxmlformats.org/drawingml/2006/main">
            <a:pPr algn="l">
              <a:lnSpc>
                <a:spcPct val="92000"/>
              </a:lnSpc>
              <a:buNone/>
              <a:defRPr sz="1500" b="0" i="0">
                <a:solidFill>
                  <a:srgbClr val="F4F1E8"/>
                </a:solidFill>
                <a:latin typeface="Cambria Math"/>
                <a:ea typeface="Cambria Math"/>
                <a:cs typeface="Cambria Math"/>
              </a:defRPr>
            </a:pPr>
            <a:r>
              <a:rPr sz="1500" b="0" i="0">
                <a:solidFill>
                  <a:srgbClr val="F4F1E8"/>
                </a:solidFill>
                <a:latin typeface="Cambria Math"/>
                <a:ea typeface="Cambria Math"/>
                <a:cs typeface="Cambria Math"/>
              </a:rPr>
              <a:t>          + Uⱼ Σℓ nℓ↑ nℓ↓</a:t>
            </a:r>
          </a:p>
        </p:txBody>
      </p:sp>
      <p:sp>
        <p:nvSpPr>
          <p:cNvPr id="26" name="">
            <a:extLst xmlns:a="http://schemas.openxmlformats.org/drawingml/2006/main">
              <a:ext uri="{FF2B5EF4-FFF2-40B4-BE49-F238E27FC236}">
                <a16:creationId xmlns:a16="http://schemas.microsoft.com/office/drawing/2014/main" id="{B23BCF25-7A71-4243-9D61-CF93E471B3A9}"/>
              </a:ext>
            </a:extLst>
          </p:cNvPr>
          <p:cNvSpPr>
            <a:spLocks xmlns:a="http://schemas.openxmlformats.org/drawingml/2006/main" noGrp="1"/>
          </p:cNvSpPr>
          <p:nvPr/>
        </p:nvSpPr>
        <p:spPr>
          <a:xfrm xmlns:a="http://schemas.openxmlformats.org/drawingml/2006/main">
            <a:off x="895350" y="4686300"/>
            <a:ext cx="3429000" cy="19050"/>
          </a:xfrm>
          <a:prstGeom xmlns:a="http://schemas.openxmlformats.org/drawingml/2006/main" prst="rect">
            <a:avLst/>
          </a:prstGeom>
          <a:solidFill xmlns:a="http://schemas.openxmlformats.org/drawingml/2006/main">
            <a:srgbClr val="284663"/>
          </a:solidFill>
          <a:ln xmlns:a="http://schemas.openxmlformats.org/drawingml/2006/main" w="0">
            <a:noFill/>
            <a:prstDash val="solid"/>
          </a:ln>
        </p:spPr>
      </p:sp>
      <p:sp>
        <p:nvSpPr>
          <p:cNvPr id="27" name="">
            <a:extLst xmlns:a="http://schemas.openxmlformats.org/drawingml/2006/main">
              <a:ext uri="{FF2B5EF4-FFF2-40B4-BE49-F238E27FC236}">
                <a16:creationId xmlns:a16="http://schemas.microsoft.com/office/drawing/2014/main" id="{BF170CC3-1516-4AA7-96D0-883855EDB171}"/>
              </a:ext>
            </a:extLst>
          </p:cNvPr>
          <p:cNvSpPr>
            <a:spLocks xmlns:a="http://schemas.openxmlformats.org/drawingml/2006/main" noGrp="1"/>
          </p:cNvSpPr>
          <p:nvPr/>
        </p:nvSpPr>
        <p:spPr>
          <a:xfrm xmlns:a="http://schemas.openxmlformats.org/drawingml/2006/main">
            <a:off x="895350" y="4838700"/>
            <a:ext cx="3429000" cy="3619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ctr">
              <a:defRPr sz="1650" b="1" i="0">
                <a:solidFill>
                  <a:srgbClr val="22C7A9"/>
                </a:solidFill>
                <a:latin typeface="Cambria Math"/>
                <a:ea typeface="Cambria Math"/>
                <a:cs typeface="Cambria Math"/>
              </a:defRPr>
            </a:pPr>
            <a:r>
              <a:rPr sz="1650" b="1" i="0">
                <a:solidFill>
                  <a:srgbClr val="22C7A9"/>
                </a:solidFill>
                <a:latin typeface="Cambria Math"/>
                <a:ea typeface="Cambria Math"/>
                <a:cs typeface="Cambria Math"/>
              </a:rPr>
              <a:t>Jⱼ(t) = ⟨ψⱼ| −∂ΦHⱼ |ψⱼ⟩</a:t>
            </a:r>
          </a:p>
        </p:txBody>
      </p:sp>
      <p:sp>
        <p:nvSpPr>
          <p:cNvPr id="28" name="">
            <a:extLst xmlns:a="http://schemas.openxmlformats.org/drawingml/2006/main">
              <a:ext uri="{FF2B5EF4-FFF2-40B4-BE49-F238E27FC236}">
                <a16:creationId xmlns:a16="http://schemas.microsoft.com/office/drawing/2014/main" id="{A6B1564D-86F7-410D-B1C5-CEC378C7B25A}"/>
              </a:ext>
            </a:extLst>
          </p:cNvPr>
          <p:cNvSpPr>
            <a:spLocks xmlns:a="http://schemas.openxmlformats.org/drawingml/2006/main" noGrp="1"/>
          </p:cNvSpPr>
          <p:nvPr/>
        </p:nvSpPr>
        <p:spPr>
          <a:xfrm xmlns:a="http://schemas.openxmlformats.org/drawingml/2006/main">
            <a:off x="895350" y="5314950"/>
            <a:ext cx="3429000" cy="4572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lnSpc>
                <a:spcPct val="95000"/>
              </a:lnSpc>
              <a:buNone/>
              <a:defRPr sz="1350" b="0" i="0">
                <a:solidFill>
                  <a:srgbClr val="9FB1C7"/>
                </a:solidFill>
                <a:latin typeface="Aptos"/>
                <a:ea typeface="Aptos"/>
                <a:cs typeface="Aptos"/>
              </a:defRPr>
            </a:pPr>
            <a:r>
              <a:rPr sz="1350" b="0" i="0">
                <a:solidFill>
                  <a:srgbClr val="9FB1C7"/>
                </a:solidFill>
                <a:latin typeface="Aptos"/>
                <a:ea typeface="Aptos"/>
                <a:cs typeface="Aptos"/>
              </a:rPr>
              <a:t>The controller receives J₁−J₂—not Uⱼ or either wavefunction.</a:t>
            </a:r>
          </a:p>
        </p:txBody>
      </p:sp>
      <p:graphicFrame>
        <p:nvGraphicFramePr>
          <p:cNvPr id="64" name="Chart"/>
          <p:cNvGraphicFramePr/>
          <p:nvPr/>
        </p:nvGraphicFramePr>
        <p:xfrm>
          <a:off xmlns:a="http://schemas.openxmlformats.org/drawingml/2006/main" x="4953000" y="1752600"/>
          <a:ext xmlns:a="http://schemas.openxmlformats.org/drawingml/2006/main" cx="6191250" cy="3333750"/>
        </p:xfrm>
        <a:graphic xmlns:a="http://schemas.openxmlformats.org/drawingml/2006/main">
          <a:graphicData uri="http://schemas.openxmlformats.org/drawingml/2006/chart">
            <c:chart xmlns:r="http://schemas.openxmlformats.org/officeDocument/2006/relationships" xmlns:c="http://schemas.openxmlformats.org/drawingml/2006/chart" r:id="Rd09ebc7b748c4b6e"/>
          </a:graphicData>
        </a:graphic>
      </p:graphicFrame>
      <p:sp>
        <p:nvSpPr>
          <p:cNvPr id="30" name="">
            <a:extLst xmlns:a="http://schemas.openxmlformats.org/drawingml/2006/main">
              <a:ext uri="{FF2B5EF4-FFF2-40B4-BE49-F238E27FC236}">
                <a16:creationId xmlns:a16="http://schemas.microsoft.com/office/drawing/2014/main" id="{1B943195-C0C6-4617-8CA1-A67E3FEA5DC7}"/>
              </a:ext>
            </a:extLst>
          </p:cNvPr>
          <p:cNvSpPr>
            <a:spLocks xmlns:a="http://schemas.openxmlformats.org/drawingml/2006/main" noGrp="1"/>
          </p:cNvSpPr>
          <p:nvPr/>
        </p:nvSpPr>
        <p:spPr>
          <a:xfrm xmlns:a="http://schemas.openxmlformats.org/drawingml/2006/main">
            <a:off x="5010150" y="1257300"/>
            <a:ext cx="5429250" cy="3429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1650" b="0" i="0">
                <a:solidFill>
                  <a:srgbClr val="9FB1C7"/>
                </a:solidFill>
                <a:latin typeface="Cambria Math"/>
                <a:ea typeface="Cambria Math"/>
                <a:cs typeface="Cambria Math"/>
              </a:defRPr>
            </a:pPr>
            <a:r>
              <a:rPr sz="1650" b="0" i="0">
                <a:solidFill>
                  <a:srgbClr val="9FB1C7"/>
                </a:solidFill>
                <a:latin typeface="Cambria Math"/>
                <a:ea typeface="Cambria Math"/>
                <a:cs typeface="Cambria Math"/>
              </a:rPr>
              <a:t>|J₁(t) − J₂(t)| under the causal controller</a:t>
            </a:r>
          </a:p>
        </p:txBody>
      </p:sp>
      <p:sp>
        <p:nvSpPr>
          <p:cNvPr id="31" name="">
            <a:extLst xmlns:a="http://schemas.openxmlformats.org/drawingml/2006/main">
              <a:ext uri="{FF2B5EF4-FFF2-40B4-BE49-F238E27FC236}">
                <a16:creationId xmlns:a16="http://schemas.microsoft.com/office/drawing/2014/main" id="{B1E01CF9-DE66-473C-88C2-95E249D5C625}"/>
              </a:ext>
            </a:extLst>
          </p:cNvPr>
          <p:cNvSpPr>
            <a:spLocks xmlns:a="http://schemas.openxmlformats.org/drawingml/2006/main" noGrp="1"/>
          </p:cNvSpPr>
          <p:nvPr/>
        </p:nvSpPr>
        <p:spPr>
          <a:xfrm xmlns:a="http://schemas.openxmlformats.org/drawingml/2006/main">
            <a:off x="5219700" y="5391150"/>
            <a:ext cx="1333500" cy="4191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2550" b="1" i="0">
                <a:solidFill>
                  <a:srgbClr val="F4F1E8"/>
                </a:solidFill>
                <a:latin typeface="Aptos"/>
                <a:ea typeface="Aptos"/>
                <a:cs typeface="Aptos"/>
              </a:defRPr>
            </a:pPr>
            <a:r>
              <a:rPr sz="2550" b="1" i="0">
                <a:solidFill>
                  <a:srgbClr val="F4F1E8"/>
                </a:solidFill>
                <a:latin typeface="Aptos"/>
                <a:ea typeface="Aptos"/>
                <a:cs typeface="Aptos"/>
              </a:rPr>
              <a:t>0.198</a:t>
            </a:r>
          </a:p>
        </p:txBody>
      </p:sp>
      <p:sp>
        <p:nvSpPr>
          <p:cNvPr id="32" name="">
            <a:extLst xmlns:a="http://schemas.openxmlformats.org/drawingml/2006/main">
              <a:ext uri="{FF2B5EF4-FFF2-40B4-BE49-F238E27FC236}">
                <a16:creationId xmlns:a16="http://schemas.microsoft.com/office/drawing/2014/main" id="{433EEAB0-09F1-4856-8330-7795FF1B55B0}"/>
              </a:ext>
            </a:extLst>
          </p:cNvPr>
          <p:cNvSpPr>
            <a:spLocks xmlns:a="http://schemas.openxmlformats.org/drawingml/2006/main" noGrp="1"/>
          </p:cNvSpPr>
          <p:nvPr/>
        </p:nvSpPr>
        <p:spPr>
          <a:xfrm xmlns:a="http://schemas.openxmlformats.org/drawingml/2006/main">
            <a:off x="5219700" y="5791200"/>
            <a:ext cx="1619250" cy="2286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1275" b="0" i="0">
                <a:solidFill>
                  <a:srgbClr val="9FB1C7"/>
                </a:solidFill>
                <a:latin typeface="Aptos"/>
                <a:ea typeface="Aptos"/>
                <a:cs typeface="Aptos"/>
              </a:defRPr>
            </a:pPr>
            <a:r>
              <a:rPr sz="1275" b="0" i="0">
                <a:solidFill>
                  <a:srgbClr val="9FB1C7"/>
                </a:solidFill>
                <a:latin typeface="Aptos"/>
                <a:ea typeface="Aptos"/>
                <a:cs typeface="Aptos"/>
              </a:rPr>
              <a:t>initial mismatch</a:t>
            </a:r>
          </a:p>
        </p:txBody>
      </p:sp>
      <p:sp>
        <p:nvSpPr>
          <p:cNvPr id="33" name="">
            <a:extLst xmlns:a="http://schemas.openxmlformats.org/drawingml/2006/main">
              <a:ext uri="{FF2B5EF4-FFF2-40B4-BE49-F238E27FC236}">
                <a16:creationId xmlns:a16="http://schemas.microsoft.com/office/drawing/2014/main" id="{F9812061-41A9-4961-A9CA-BA6933575E4F}"/>
              </a:ext>
            </a:extLst>
          </p:cNvPr>
          <p:cNvSpPr>
            <a:spLocks xmlns:a="http://schemas.openxmlformats.org/drawingml/2006/main" noGrp="1"/>
          </p:cNvSpPr>
          <p:nvPr/>
        </p:nvSpPr>
        <p:spPr>
          <a:xfrm xmlns:a="http://schemas.openxmlformats.org/drawingml/2006/main">
            <a:off x="7524750" y="5391150"/>
            <a:ext cx="762000" cy="4191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ctr">
              <a:defRPr sz="2550" b="0" i="0">
                <a:solidFill>
                  <a:srgbClr val="9FB1C7"/>
                </a:solidFill>
                <a:latin typeface="Aptos"/>
                <a:ea typeface="Aptos"/>
                <a:cs typeface="Aptos"/>
              </a:defRPr>
            </a:pPr>
            <a:r>
              <a:rPr sz="2550" b="0" i="0">
                <a:solidFill>
                  <a:srgbClr val="9FB1C7"/>
                </a:solidFill>
                <a:latin typeface="Aptos"/>
                <a:ea typeface="Aptos"/>
                <a:cs typeface="Aptos"/>
              </a:rPr>
              <a:t>→</a:t>
            </a:r>
          </a:p>
        </p:txBody>
      </p:sp>
      <p:sp>
        <p:nvSpPr>
          <p:cNvPr id="34" name="">
            <a:extLst xmlns:a="http://schemas.openxmlformats.org/drawingml/2006/main">
              <a:ext uri="{FF2B5EF4-FFF2-40B4-BE49-F238E27FC236}">
                <a16:creationId xmlns:a16="http://schemas.microsoft.com/office/drawing/2014/main" id="{9CAB1269-2275-4022-8717-C64CE4FEF911}"/>
              </a:ext>
            </a:extLst>
          </p:cNvPr>
          <p:cNvSpPr>
            <a:spLocks xmlns:a="http://schemas.openxmlformats.org/drawingml/2006/main" noGrp="1"/>
          </p:cNvSpPr>
          <p:nvPr/>
        </p:nvSpPr>
        <p:spPr>
          <a:xfrm xmlns:a="http://schemas.openxmlformats.org/drawingml/2006/main">
            <a:off x="9239250" y="5391150"/>
            <a:ext cx="1524000" cy="4191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r">
              <a:defRPr sz="2550" b="1" i="0">
                <a:solidFill>
                  <a:srgbClr val="22C7A9"/>
                </a:solidFill>
                <a:latin typeface="Aptos"/>
                <a:ea typeface="Aptos"/>
                <a:cs typeface="Aptos"/>
              </a:defRPr>
            </a:pPr>
            <a:r>
              <a:rPr sz="2550" b="1" i="0">
                <a:solidFill>
                  <a:srgbClr val="22C7A9"/>
                </a:solidFill>
                <a:latin typeface="Aptos"/>
                <a:ea typeface="Aptos"/>
                <a:cs typeface="Aptos"/>
              </a:rPr>
              <a:t>0.0119</a:t>
            </a:r>
          </a:p>
        </p:txBody>
      </p:sp>
      <p:sp>
        <p:nvSpPr>
          <p:cNvPr id="35" name="">
            <a:extLst xmlns:a="http://schemas.openxmlformats.org/drawingml/2006/main">
              <a:ext uri="{FF2B5EF4-FFF2-40B4-BE49-F238E27FC236}">
                <a16:creationId xmlns:a16="http://schemas.microsoft.com/office/drawing/2014/main" id="{E143F5A2-25F8-4CE7-B8D8-53DD9BA255D2}"/>
              </a:ext>
            </a:extLst>
          </p:cNvPr>
          <p:cNvSpPr>
            <a:spLocks xmlns:a="http://schemas.openxmlformats.org/drawingml/2006/main" noGrp="1"/>
          </p:cNvSpPr>
          <p:nvPr/>
        </p:nvSpPr>
        <p:spPr>
          <a:xfrm xmlns:a="http://schemas.openxmlformats.org/drawingml/2006/main">
            <a:off x="9429750" y="5791200"/>
            <a:ext cx="1333500" cy="2286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r">
              <a:defRPr sz="1275" b="0" i="0">
                <a:solidFill>
                  <a:srgbClr val="9FB1C7"/>
                </a:solidFill>
                <a:latin typeface="Aptos"/>
                <a:ea typeface="Aptos"/>
                <a:cs typeface="Aptos"/>
              </a:defRPr>
            </a:pPr>
            <a:r>
              <a:rPr sz="1275" b="0" i="0">
                <a:solidFill>
                  <a:srgbClr val="9FB1C7"/>
                </a:solidFill>
                <a:latin typeface="Aptos"/>
                <a:ea typeface="Aptos"/>
                <a:cs typeface="Aptos"/>
              </a:rPr>
              <a:t>tail RMS</a:t>
            </a:r>
          </a:p>
        </p:txBody>
      </p:sp>
    </p:spTree>
    <p:extLst>
      <p:ext uri="{BB962C8B-B14F-4D97-AF65-F5344CB8AC3E}">
        <p14:creationId xmlns:p14="http://schemas.microsoft.com/office/powerpoint/2010/main" val="1535042646"/>
      </p:ext>
    </p:extLst>
  </p:cSld>
</p:sld>
</file>

<file path=ppt/slides/slide8.xml><?xml version="1.0" encoding="utf-8"?>
<p:sld xmlns:p="http://schemas.openxmlformats.org/presentationml/2006/main">
  <p:cSld>
    <p:bg>
      <p:bgPr>
        <a:solidFill xmlns:a="http://schemas.openxmlformats.org/drawingml/2006/main">
          <a:srgbClr val="061325"/>
        </a:solidFill>
      </p:bgPr>
    </p:bg>
    <p:spTree>
      <p:nvGrpSpPr>
        <p:cNvPr id="1" name=""/>
        <p:cNvGrpSpPr/>
        <p:nvPr/>
      </p:nvGrpSpPr>
      <p:grpSpPr>
        <a:xfrm xmlns:a="http://schemas.openxmlformats.org/drawingml/2006/main"/>
      </p:grpSpPr>
      <p:sp>
        <p:nvSpPr>
          <p:cNvPr id="22" name="title-8">
            <a:extLst xmlns:a="http://schemas.openxmlformats.org/drawingml/2006/main">
              <a:ext uri="{FF2B5EF4-FFF2-40B4-BE49-F238E27FC236}">
                <a16:creationId xmlns:a16="http://schemas.microsoft.com/office/drawing/2014/main" id="{2CDBFF31-5424-41AB-923B-19BF01B16A50}"/>
              </a:ext>
            </a:extLst>
          </p:cNvPr>
          <p:cNvSpPr>
            <a:spLocks xmlns:a="http://schemas.openxmlformats.org/drawingml/2006/main" noGrp="1"/>
          </p:cNvSpPr>
          <p:nvPr/>
        </p:nvSpPr>
        <p:spPr>
          <a:xfrm xmlns:a="http://schemas.openxmlformats.org/drawingml/2006/main">
            <a:off x="685800" y="400050"/>
            <a:ext cx="10572750" cy="5524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3075" b="1" i="0">
                <a:solidFill>
                  <a:srgbClr val="F7FAFC"/>
                </a:solidFill>
                <a:latin typeface="Aptos"/>
                <a:ea typeface="Aptos"/>
                <a:cs typeface="Aptos"/>
              </a:defRPr>
            </a:pPr>
            <a:r>
              <a:rPr sz="3075" b="1" i="0">
                <a:solidFill>
                  <a:srgbClr val="F7FAFC"/>
                </a:solidFill>
                <a:latin typeface="Aptos"/>
                <a:ea typeface="Aptos"/>
                <a:cs typeface="Aptos"/>
              </a:rPr>
              <a:t>Kerr matching writes a quadratic into hardware</a:t>
            </a:r>
          </a:p>
        </p:txBody>
      </p:sp>
      <p:sp>
        <p:nvSpPr>
          <p:cNvPr id="2" name="">
            <a:extLst xmlns:a="http://schemas.openxmlformats.org/drawingml/2006/main">
              <a:ext uri="{FF2B5EF4-FFF2-40B4-BE49-F238E27FC236}">
                <a16:creationId xmlns:a16="http://schemas.microsoft.com/office/drawing/2014/main" id="{94537C6A-A553-453B-804D-05F16BC13B51}"/>
              </a:ext>
            </a:extLst>
          </p:cNvPr>
          <p:cNvSpPr>
            <a:spLocks xmlns:a="http://schemas.openxmlformats.org/drawingml/2006/main" noGrp="1"/>
          </p:cNvSpPr>
          <p:nvPr/>
        </p:nvSpPr>
        <p:spPr>
          <a:xfrm xmlns:a="http://schemas.openxmlformats.org/drawingml/2006/main">
            <a:off x="685800" y="1066800"/>
            <a:ext cx="685800" cy="47625"/>
          </a:xfrm>
          <a:prstGeom xmlns:a="http://schemas.openxmlformats.org/drawingml/2006/main" prst="rect">
            <a:avLst/>
          </a:prstGeom>
          <a:solidFill xmlns:a="http://schemas.openxmlformats.org/drawingml/2006/main">
            <a:srgbClr val="F2A61A"/>
          </a:solidFill>
          <a:ln xmlns:a="http://schemas.openxmlformats.org/drawingml/2006/main" w="0">
            <a:noFill/>
            <a:prstDash val="solid"/>
          </a:ln>
        </p:spPr>
      </p:sp>
      <p:sp>
        <p:nvSpPr>
          <p:cNvPr id="3" name="slide-number-8">
            <a:extLst xmlns:a="http://schemas.openxmlformats.org/drawingml/2006/main">
              <a:ext uri="{FF2B5EF4-FFF2-40B4-BE49-F238E27FC236}">
                <a16:creationId xmlns:a16="http://schemas.microsoft.com/office/drawing/2014/main" id="{ADCE1464-C132-4DB8-9AB1-0D640FEAC10A}"/>
              </a:ext>
            </a:extLst>
          </p:cNvPr>
          <p:cNvSpPr>
            <a:spLocks xmlns:a="http://schemas.openxmlformats.org/drawingml/2006/main" noGrp="1"/>
          </p:cNvSpPr>
          <p:nvPr/>
        </p:nvSpPr>
        <p:spPr>
          <a:xfrm xmlns:a="http://schemas.openxmlformats.org/drawingml/2006/main">
            <a:off x="11334750" y="6324600"/>
            <a:ext cx="400050" cy="2095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r">
              <a:defRPr sz="1200" b="0" i="0">
                <a:solidFill>
                  <a:srgbClr val="9FB1C7"/>
                </a:solidFill>
                <a:latin typeface="Aptos"/>
                <a:ea typeface="Aptos"/>
                <a:cs typeface="Aptos"/>
              </a:defRPr>
            </a:pPr>
            <a:r>
              <a:rPr sz="1200" b="0" i="0">
                <a:solidFill>
                  <a:srgbClr val="9FB1C7"/>
                </a:solidFill>
                <a:latin typeface="Aptos"/>
                <a:ea typeface="Aptos"/>
                <a:cs typeface="Aptos"/>
              </a:rPr>
              <a:t>08</a:t>
            </a:r>
          </a:p>
        </p:txBody>
      </p:sp>
      <p:sp>
        <p:nvSpPr>
          <p:cNvPr id="4" name="">
            <a:extLst xmlns:a="http://schemas.openxmlformats.org/drawingml/2006/main">
              <a:ext uri="{FF2B5EF4-FFF2-40B4-BE49-F238E27FC236}">
                <a16:creationId xmlns:a16="http://schemas.microsoft.com/office/drawing/2014/main" id="{4149DA4C-0AE5-458D-9492-F5E75789A0D1}"/>
              </a:ext>
            </a:extLst>
          </p:cNvPr>
          <p:cNvSpPr>
            <a:spLocks xmlns:a="http://schemas.openxmlformats.org/drawingml/2006/main" noGrp="1"/>
          </p:cNvSpPr>
          <p:nvPr/>
        </p:nvSpPr>
        <p:spPr>
          <a:xfrm xmlns:a="http://schemas.openxmlformats.org/drawingml/2006/main">
            <a:off x="685800" y="1371600"/>
            <a:ext cx="3905250" cy="4667250"/>
          </a:xfrm>
          <a:prstGeom xmlns:a="http://schemas.openxmlformats.org/drawingml/2006/main" prst="roundRect">
            <a:avLst>
              <a:gd name="adj" fmla="val 2927"/>
            </a:avLst>
          </a:prstGeom>
          <a:solidFill xmlns:a="http://schemas.openxmlformats.org/drawingml/2006/main">
            <a:srgbClr val="081321"/>
          </a:solidFill>
          <a:ln xmlns:a="http://schemas.openxmlformats.org/drawingml/2006/main" w="9525">
            <a:solidFill>
              <a:srgbClr val="284663"/>
            </a:solidFill>
            <a:prstDash val="solid"/>
          </a:ln>
        </p:spPr>
      </p:sp>
      <p:sp>
        <p:nvSpPr>
          <p:cNvPr id="5" name="">
            <a:extLst xmlns:a="http://schemas.openxmlformats.org/drawingml/2006/main">
              <a:ext uri="{FF2B5EF4-FFF2-40B4-BE49-F238E27FC236}">
                <a16:creationId xmlns:a16="http://schemas.microsoft.com/office/drawing/2014/main" id="{ADCE3BD7-9FA6-4F90-B742-3F42B73186FF}"/>
              </a:ext>
            </a:extLst>
          </p:cNvPr>
          <p:cNvSpPr>
            <a:spLocks xmlns:a="http://schemas.openxmlformats.org/drawingml/2006/main" noGrp="1"/>
          </p:cNvSpPr>
          <p:nvPr/>
        </p:nvSpPr>
        <p:spPr>
          <a:xfrm xmlns:a="http://schemas.openxmlformats.org/drawingml/2006/main">
            <a:off x="895350" y="1543050"/>
            <a:ext cx="2476500" cy="2476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1200" b="1" i="0">
                <a:solidFill>
                  <a:srgbClr val="F2A61A"/>
                </a:solidFill>
                <a:latin typeface="Aptos"/>
                <a:ea typeface="Aptos"/>
                <a:cs typeface="Aptos"/>
              </a:defRPr>
            </a:pPr>
            <a:r>
              <a:rPr sz="1200" b="1" i="0">
                <a:solidFill>
                  <a:srgbClr val="F2A61A"/>
                </a:solidFill>
                <a:latin typeface="Aptos"/>
                <a:ea typeface="Aptos"/>
                <a:cs typeface="Aptos"/>
              </a:rPr>
              <a:t>STEADY CAVITY MODEL</a:t>
            </a:r>
          </a:p>
        </p:txBody>
      </p:sp>
      <p:sp>
        <p:nvSpPr>
          <p:cNvPr id="6" name="">
            <a:extLst xmlns:a="http://schemas.openxmlformats.org/drawingml/2006/main">
              <a:ext uri="{FF2B5EF4-FFF2-40B4-BE49-F238E27FC236}">
                <a16:creationId xmlns:a16="http://schemas.microsoft.com/office/drawing/2014/main" id="{86EF71DC-18B7-405E-BC96-D89083A7A3DB}"/>
              </a:ext>
            </a:extLst>
          </p:cNvPr>
          <p:cNvSpPr>
            <a:spLocks xmlns:a="http://schemas.openxmlformats.org/drawingml/2006/main" noGrp="1"/>
          </p:cNvSpPr>
          <p:nvPr/>
        </p:nvSpPr>
        <p:spPr>
          <a:xfrm xmlns:a="http://schemas.openxmlformats.org/drawingml/2006/main">
            <a:off x="876300" y="1962150"/>
            <a:ext cx="3486150" cy="5143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ctr">
              <a:defRPr sz="1875" b="1" i="0">
                <a:solidFill>
                  <a:srgbClr val="F7FAFC"/>
                </a:solidFill>
                <a:latin typeface="Cambria Math"/>
                <a:ea typeface="Cambria Math"/>
                <a:cs typeface="Cambria Math"/>
              </a:defRPr>
            </a:pPr>
            <a:r>
              <a:rPr sz="1875" b="1" i="0">
                <a:solidFill>
                  <a:srgbClr val="F7FAFC"/>
                </a:solidFill>
                <a:latin typeface="Cambria Math"/>
                <a:ea typeface="Cambria Math"/>
                <a:cs typeface="Cambria Math"/>
              </a:rPr>
              <a:t>Pⱼ(n) = n [ γⱼ² + (Δⱼ − Kⱼn)² ]</a:t>
            </a:r>
          </a:p>
        </p:txBody>
      </p:sp>
      <p:sp>
        <p:nvSpPr>
          <p:cNvPr id="7" name="">
            <a:extLst xmlns:a="http://schemas.openxmlformats.org/drawingml/2006/main">
              <a:ext uri="{FF2B5EF4-FFF2-40B4-BE49-F238E27FC236}">
                <a16:creationId xmlns:a16="http://schemas.microsoft.com/office/drawing/2014/main" id="{B79F3F45-FF8C-411E-90B5-F96290925250}"/>
              </a:ext>
            </a:extLst>
          </p:cNvPr>
          <p:cNvSpPr>
            <a:spLocks xmlns:a="http://schemas.openxmlformats.org/drawingml/2006/main" noGrp="1"/>
          </p:cNvSpPr>
          <p:nvPr/>
        </p:nvSpPr>
        <p:spPr>
          <a:xfrm xmlns:a="http://schemas.openxmlformats.org/drawingml/2006/main">
            <a:off x="1066800" y="2457450"/>
            <a:ext cx="3105150" cy="2476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ctr">
              <a:defRPr sz="1275" b="0" i="0">
                <a:solidFill>
                  <a:srgbClr val="9FB1C7"/>
                </a:solidFill>
                <a:latin typeface="Aptos"/>
                <a:ea typeface="Aptos"/>
                <a:cs typeface="Aptos"/>
              </a:defRPr>
            </a:pPr>
            <a:r>
              <a:rPr sz="1275" b="0" i="0">
                <a:solidFill>
                  <a:srgbClr val="9FB1C7"/>
                </a:solidFill>
                <a:latin typeface="Aptos"/>
                <a:ea typeface="Aptos"/>
                <a:cs typeface="Aptos"/>
              </a:rPr>
              <a:t>required input power for intensity n</a:t>
            </a:r>
          </a:p>
        </p:txBody>
      </p:sp>
      <p:sp>
        <p:nvSpPr>
          <p:cNvPr id="8" name="">
            <a:extLst xmlns:a="http://schemas.openxmlformats.org/drawingml/2006/main">
              <a:ext uri="{FF2B5EF4-FFF2-40B4-BE49-F238E27FC236}">
                <a16:creationId xmlns:a16="http://schemas.microsoft.com/office/drawing/2014/main" id="{8C109113-14AB-4BCE-8B8E-1068BD17367B}"/>
              </a:ext>
            </a:extLst>
          </p:cNvPr>
          <p:cNvSpPr>
            <a:spLocks xmlns:a="http://schemas.openxmlformats.org/drawingml/2006/main" noGrp="1"/>
          </p:cNvSpPr>
          <p:nvPr/>
        </p:nvSpPr>
        <p:spPr>
          <a:xfrm xmlns:a="http://schemas.openxmlformats.org/drawingml/2006/main">
            <a:off x="895350" y="2914650"/>
            <a:ext cx="3429000" cy="19050"/>
          </a:xfrm>
          <a:prstGeom xmlns:a="http://schemas.openxmlformats.org/drawingml/2006/main" prst="rect">
            <a:avLst/>
          </a:prstGeom>
          <a:solidFill xmlns:a="http://schemas.openxmlformats.org/drawingml/2006/main">
            <a:srgbClr val="284663"/>
          </a:solidFill>
          <a:ln xmlns:a="http://schemas.openxmlformats.org/drawingml/2006/main" w="0">
            <a:noFill/>
            <a:prstDash val="solid"/>
          </a:ln>
        </p:spPr>
      </p:sp>
      <p:sp>
        <p:nvSpPr>
          <p:cNvPr id="9" name="">
            <a:extLst xmlns:a="http://schemas.openxmlformats.org/drawingml/2006/main">
              <a:ext uri="{FF2B5EF4-FFF2-40B4-BE49-F238E27FC236}">
                <a16:creationId xmlns:a16="http://schemas.microsoft.com/office/drawing/2014/main" id="{5560FF07-D9F2-4468-B148-223878D3CA12}"/>
              </a:ext>
            </a:extLst>
          </p:cNvPr>
          <p:cNvSpPr>
            <a:spLocks xmlns:a="http://schemas.openxmlformats.org/drawingml/2006/main" noGrp="1"/>
          </p:cNvSpPr>
          <p:nvPr/>
        </p:nvSpPr>
        <p:spPr>
          <a:xfrm xmlns:a="http://schemas.openxmlformats.org/drawingml/2006/main">
            <a:off x="914400" y="3105150"/>
            <a:ext cx="1428750" cy="2667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1350" b="1" i="0">
                <a:solidFill>
                  <a:srgbClr val="35C7F2"/>
                </a:solidFill>
                <a:latin typeface="Aptos"/>
                <a:ea typeface="Aptos"/>
                <a:cs typeface="Aptos"/>
              </a:defRPr>
            </a:pPr>
            <a:r>
              <a:rPr sz="1350" b="1" i="0">
                <a:solidFill>
                  <a:srgbClr val="35C7F2"/>
                </a:solidFill>
                <a:latin typeface="Aptos"/>
                <a:ea typeface="Aptos"/>
                <a:cs typeface="Aptos"/>
              </a:rPr>
              <a:t>Kerr cavity</a:t>
            </a:r>
          </a:p>
        </p:txBody>
      </p:sp>
      <p:sp>
        <p:nvSpPr>
          <p:cNvPr id="10" name="">
            <a:extLst xmlns:a="http://schemas.openxmlformats.org/drawingml/2006/main">
              <a:ext uri="{FF2B5EF4-FFF2-40B4-BE49-F238E27FC236}">
                <a16:creationId xmlns:a16="http://schemas.microsoft.com/office/drawing/2014/main" id="{8E4E3EEF-1AF5-44BF-864E-E8D4A133CCA0}"/>
              </a:ext>
            </a:extLst>
          </p:cNvPr>
          <p:cNvSpPr>
            <a:spLocks xmlns:a="http://schemas.openxmlformats.org/drawingml/2006/main" noGrp="1"/>
          </p:cNvSpPr>
          <p:nvPr/>
        </p:nvSpPr>
        <p:spPr>
          <a:xfrm xmlns:a="http://schemas.openxmlformats.org/drawingml/2006/main">
            <a:off x="914400" y="3390900"/>
            <a:ext cx="1428750" cy="3238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1800" b="0" i="0">
                <a:solidFill>
                  <a:srgbClr val="35C7F2"/>
                </a:solidFill>
                <a:latin typeface="Cambria Math"/>
                <a:ea typeface="Cambria Math"/>
                <a:cs typeface="Cambria Math"/>
              </a:defRPr>
            </a:pPr>
            <a:r>
              <a:rPr sz="1800" b="0" i="0">
                <a:solidFill>
                  <a:srgbClr val="35C7F2"/>
                </a:solidFill>
                <a:latin typeface="Cambria Math"/>
                <a:ea typeface="Cambria Math"/>
                <a:cs typeface="Cambria Math"/>
              </a:rPr>
              <a:t>K₁ = 1</a:t>
            </a:r>
          </a:p>
        </p:txBody>
      </p:sp>
      <p:sp>
        <p:nvSpPr>
          <p:cNvPr id="11" name="">
            <a:extLst xmlns:a="http://schemas.openxmlformats.org/drawingml/2006/main">
              <a:ext uri="{FF2B5EF4-FFF2-40B4-BE49-F238E27FC236}">
                <a16:creationId xmlns:a16="http://schemas.microsoft.com/office/drawing/2014/main" id="{612680E4-DB0A-4416-A067-3E5B4C5BBB31}"/>
              </a:ext>
            </a:extLst>
          </p:cNvPr>
          <p:cNvSpPr>
            <a:spLocks xmlns:a="http://schemas.openxmlformats.org/drawingml/2006/main" noGrp="1"/>
          </p:cNvSpPr>
          <p:nvPr/>
        </p:nvSpPr>
        <p:spPr>
          <a:xfrm xmlns:a="http://schemas.openxmlformats.org/drawingml/2006/main">
            <a:off x="2686050" y="3105150"/>
            <a:ext cx="1600200" cy="2667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1350" b="1" i="0">
                <a:solidFill>
                  <a:srgbClr val="F2A61A"/>
                </a:solidFill>
                <a:latin typeface="Aptos"/>
                <a:ea typeface="Aptos"/>
                <a:cs typeface="Aptos"/>
              </a:defRPr>
            </a:pPr>
            <a:r>
              <a:rPr sz="1350" b="1" i="0">
                <a:solidFill>
                  <a:srgbClr val="F2A61A"/>
                </a:solidFill>
                <a:latin typeface="Aptos"/>
                <a:ea typeface="Aptos"/>
                <a:cs typeface="Aptos"/>
              </a:rPr>
              <a:t>linear reference</a:t>
            </a:r>
          </a:p>
        </p:txBody>
      </p:sp>
      <p:sp>
        <p:nvSpPr>
          <p:cNvPr id="12" name="">
            <a:extLst xmlns:a="http://schemas.openxmlformats.org/drawingml/2006/main">
              <a:ext uri="{FF2B5EF4-FFF2-40B4-BE49-F238E27FC236}">
                <a16:creationId xmlns:a16="http://schemas.microsoft.com/office/drawing/2014/main" id="{7A4E31F2-EAED-481B-AD7E-C128A4F56F50}"/>
              </a:ext>
            </a:extLst>
          </p:cNvPr>
          <p:cNvSpPr>
            <a:spLocks xmlns:a="http://schemas.openxmlformats.org/drawingml/2006/main" noGrp="1"/>
          </p:cNvSpPr>
          <p:nvPr/>
        </p:nvSpPr>
        <p:spPr>
          <a:xfrm xmlns:a="http://schemas.openxmlformats.org/drawingml/2006/main">
            <a:off x="2686050" y="3390900"/>
            <a:ext cx="1428750" cy="3238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1800" b="0" i="0">
                <a:solidFill>
                  <a:srgbClr val="F2A61A"/>
                </a:solidFill>
                <a:latin typeface="Cambria Math"/>
                <a:ea typeface="Cambria Math"/>
                <a:cs typeface="Cambria Math"/>
              </a:defRPr>
            </a:pPr>
            <a:r>
              <a:rPr sz="1800" b="0" i="0">
                <a:solidFill>
                  <a:srgbClr val="F2A61A"/>
                </a:solidFill>
                <a:latin typeface="Cambria Math"/>
                <a:ea typeface="Cambria Math"/>
                <a:cs typeface="Cambria Math"/>
              </a:rPr>
              <a:t>K₂ = 0</a:t>
            </a:r>
          </a:p>
        </p:txBody>
      </p:sp>
      <p:sp>
        <p:nvSpPr>
          <p:cNvPr id="13" name="">
            <a:extLst xmlns:a="http://schemas.openxmlformats.org/drawingml/2006/main">
              <a:ext uri="{FF2B5EF4-FFF2-40B4-BE49-F238E27FC236}">
                <a16:creationId xmlns:a16="http://schemas.microsoft.com/office/drawing/2014/main" id="{1424C533-58EB-4C79-8257-5BBC509895E6}"/>
              </a:ext>
            </a:extLst>
          </p:cNvPr>
          <p:cNvSpPr>
            <a:spLocks xmlns:a="http://schemas.openxmlformats.org/drawingml/2006/main" noGrp="1"/>
          </p:cNvSpPr>
          <p:nvPr/>
        </p:nvSpPr>
        <p:spPr>
          <a:xfrm xmlns:a="http://schemas.openxmlformats.org/drawingml/2006/main">
            <a:off x="895350" y="3886200"/>
            <a:ext cx="3429000" cy="4762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ctr">
              <a:defRPr sz="1800" b="1" i="0">
                <a:solidFill>
                  <a:srgbClr val="F4F1E8"/>
                </a:solidFill>
                <a:latin typeface="Cambria Math"/>
                <a:ea typeface="Cambria Math"/>
                <a:cs typeface="Cambria Math"/>
              </a:defRPr>
            </a:pPr>
            <a:r>
              <a:rPr sz="1800" b="1" i="0">
                <a:solidFill>
                  <a:srgbClr val="F4F1E8"/>
                </a:solidFill>
                <a:latin typeface="Cambria Math"/>
                <a:ea typeface="Cambria Math"/>
                <a:cs typeface="Cambria Math"/>
              </a:rPr>
              <a:t>P₁(n) − P₂(n) = n [ n² + bn + c ]</a:t>
            </a:r>
          </a:p>
        </p:txBody>
      </p:sp>
      <p:sp>
        <p:nvSpPr>
          <p:cNvPr id="14" name="">
            <a:extLst xmlns:a="http://schemas.openxmlformats.org/drawingml/2006/main">
              <a:ext uri="{FF2B5EF4-FFF2-40B4-BE49-F238E27FC236}">
                <a16:creationId xmlns:a16="http://schemas.microsoft.com/office/drawing/2014/main" id="{FC87B633-0352-4ADC-B5F2-AC2CB8B18084}"/>
              </a:ext>
            </a:extLst>
          </p:cNvPr>
          <p:cNvSpPr>
            <a:spLocks xmlns:a="http://schemas.openxmlformats.org/drawingml/2006/main" noGrp="1"/>
          </p:cNvSpPr>
          <p:nvPr/>
        </p:nvSpPr>
        <p:spPr>
          <a:xfrm xmlns:a="http://schemas.openxmlformats.org/drawingml/2006/main">
            <a:off x="990600" y="4362450"/>
            <a:ext cx="3238500" cy="2667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ctr">
              <a:defRPr sz="1200" b="0" i="0">
                <a:solidFill>
                  <a:srgbClr val="9FB1C7"/>
                </a:solidFill>
                <a:latin typeface="Aptos"/>
                <a:ea typeface="Aptos"/>
                <a:cs typeface="Aptos"/>
              </a:defRPr>
            </a:pPr>
            <a:r>
              <a:rPr sz="1200" b="0" i="0">
                <a:solidFill>
                  <a:srgbClr val="9FB1C7"/>
                </a:solidFill>
                <a:latin typeface="Aptos"/>
                <a:ea typeface="Aptos"/>
                <a:cs typeface="Aptos"/>
              </a:rPr>
              <a:t>away from the empty-cavity root n=0</a:t>
            </a:r>
          </a:p>
        </p:txBody>
      </p:sp>
      <p:sp>
        <p:nvSpPr>
          <p:cNvPr id="15" name="">
            <a:extLst xmlns:a="http://schemas.openxmlformats.org/drawingml/2006/main">
              <a:ext uri="{FF2B5EF4-FFF2-40B4-BE49-F238E27FC236}">
                <a16:creationId xmlns:a16="http://schemas.microsoft.com/office/drawing/2014/main" id="{6646D9DC-3FFA-464A-BE19-401A0BAE5303}"/>
              </a:ext>
            </a:extLst>
          </p:cNvPr>
          <p:cNvSpPr>
            <a:spLocks xmlns:a="http://schemas.openxmlformats.org/drawingml/2006/main" noGrp="1"/>
          </p:cNvSpPr>
          <p:nvPr/>
        </p:nvSpPr>
        <p:spPr>
          <a:xfrm xmlns:a="http://schemas.openxmlformats.org/drawingml/2006/main">
            <a:off x="895350" y="4857750"/>
            <a:ext cx="3429000" cy="857250"/>
          </a:xfrm>
          <a:prstGeom xmlns:a="http://schemas.openxmlformats.org/drawingml/2006/main" prst="roundRect">
            <a:avLst>
              <a:gd name="adj" fmla="val 13333"/>
            </a:avLst>
          </a:prstGeom>
          <a:solidFill xmlns:a="http://schemas.openxmlformats.org/drawingml/2006/main">
            <a:srgbClr val="111323"/>
          </a:solidFill>
          <a:ln xmlns:a="http://schemas.openxmlformats.org/drawingml/2006/main" w="9525">
            <a:solidFill>
              <a:srgbClr val="7A3656"/>
            </a:solidFill>
            <a:prstDash val="solid"/>
          </a:ln>
        </p:spPr>
      </p:sp>
      <p:graphicFrame>
        <p:nvGraphicFramePr>
          <p:cNvPr id="37" name="Chart"/>
          <p:cNvGraphicFramePr/>
          <p:nvPr/>
        </p:nvGraphicFramePr>
        <p:xfrm>
          <a:off xmlns:a="http://schemas.openxmlformats.org/drawingml/2006/main" x="4953000" y="1809750"/>
          <a:ext xmlns:a="http://schemas.openxmlformats.org/drawingml/2006/main" cx="6191250" cy="3333750"/>
        </p:xfrm>
        <a:graphic xmlns:a="http://schemas.openxmlformats.org/drawingml/2006/main">
          <a:graphicData uri="http://schemas.openxmlformats.org/drawingml/2006/chart">
            <c:chart xmlns:r="http://schemas.openxmlformats.org/officeDocument/2006/relationships" xmlns:c="http://schemas.openxmlformats.org/drawingml/2006/chart" r:id="Rf4ffa8a731f94b5d"/>
          </a:graphicData>
        </a:graphic>
      </p:graphicFrame>
      <p:sp>
        <p:nvSpPr>
          <p:cNvPr id="17" name="">
            <a:extLst xmlns:a="http://schemas.openxmlformats.org/drawingml/2006/main">
              <a:ext uri="{FF2B5EF4-FFF2-40B4-BE49-F238E27FC236}">
                <a16:creationId xmlns:a16="http://schemas.microsoft.com/office/drawing/2014/main" id="{D0E74386-EAB1-400F-B463-B73C97EE5D9B}"/>
              </a:ext>
            </a:extLst>
          </p:cNvPr>
          <p:cNvSpPr>
            <a:spLocks xmlns:a="http://schemas.openxmlformats.org/drawingml/2006/main" noGrp="1"/>
          </p:cNvSpPr>
          <p:nvPr/>
        </p:nvSpPr>
        <p:spPr>
          <a:xfrm xmlns:a="http://schemas.openxmlformats.org/drawingml/2006/main">
            <a:off x="1047750" y="5010150"/>
            <a:ext cx="3143250" cy="4000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ctr">
              <a:defRPr sz="2025" b="1" i="0">
                <a:solidFill>
                  <a:srgbClr val="E56AA6"/>
                </a:solidFill>
                <a:latin typeface="Cambria Math"/>
                <a:ea typeface="Cambria Math"/>
                <a:cs typeface="Cambria Math"/>
              </a:defRPr>
            </a:pPr>
            <a:r>
              <a:rPr sz="2025" b="1" i="0">
                <a:solidFill>
                  <a:srgbClr val="E56AA6"/>
                </a:solidFill>
                <a:latin typeface="Cambria Math"/>
                <a:ea typeface="Cambria Math"/>
                <a:cs typeface="Cambria Math"/>
              </a:rPr>
              <a:t>n² − 4n + 3 = (n−1)(n−3)</a:t>
            </a:r>
          </a:p>
        </p:txBody>
      </p:sp>
      <p:sp>
        <p:nvSpPr>
          <p:cNvPr id="18" name="">
            <a:extLst xmlns:a="http://schemas.openxmlformats.org/drawingml/2006/main">
              <a:ext uri="{FF2B5EF4-FFF2-40B4-BE49-F238E27FC236}">
                <a16:creationId xmlns:a16="http://schemas.microsoft.com/office/drawing/2014/main" id="{D40FECC7-E525-44FC-8328-A14F63807185}"/>
              </a:ext>
            </a:extLst>
          </p:cNvPr>
          <p:cNvSpPr>
            <a:spLocks xmlns:a="http://schemas.openxmlformats.org/drawingml/2006/main" noGrp="1"/>
          </p:cNvSpPr>
          <p:nvPr/>
        </p:nvSpPr>
        <p:spPr>
          <a:xfrm xmlns:a="http://schemas.openxmlformats.org/drawingml/2006/main">
            <a:off x="1047750" y="5381625"/>
            <a:ext cx="3143250" cy="2476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ctr">
              <a:defRPr sz="1425" b="0" i="0">
                <a:solidFill>
                  <a:srgbClr val="F4F1E8"/>
                </a:solidFill>
                <a:latin typeface="Cambria Math"/>
                <a:ea typeface="Cambria Math"/>
                <a:cs typeface="Cambria Math"/>
              </a:defRPr>
            </a:pPr>
            <a:r>
              <a:rPr sz="1425" b="0" i="0">
                <a:solidFill>
                  <a:srgbClr val="F4F1E8"/>
                </a:solidFill>
                <a:latin typeface="Cambria Math"/>
                <a:ea typeface="Cambria Math"/>
                <a:cs typeface="Cambria Math"/>
              </a:rPr>
              <a:t>P₁ = P₂  ⇔  n = 1 or 3</a:t>
            </a:r>
          </a:p>
        </p:txBody>
      </p:sp>
      <p:sp>
        <p:nvSpPr>
          <p:cNvPr id="19" name="">
            <a:extLst xmlns:a="http://schemas.openxmlformats.org/drawingml/2006/main">
              <a:ext uri="{FF2B5EF4-FFF2-40B4-BE49-F238E27FC236}">
                <a16:creationId xmlns:a16="http://schemas.microsoft.com/office/drawing/2014/main" id="{56DD9580-CA3B-4EFD-A417-56312EAB7EA1}"/>
              </a:ext>
            </a:extLst>
          </p:cNvPr>
          <p:cNvSpPr>
            <a:spLocks xmlns:a="http://schemas.openxmlformats.org/drawingml/2006/main" noGrp="1"/>
          </p:cNvSpPr>
          <p:nvPr/>
        </p:nvSpPr>
        <p:spPr>
          <a:xfrm xmlns:a="http://schemas.openxmlformats.org/drawingml/2006/main">
            <a:off x="5010150" y="1295400"/>
            <a:ext cx="5810250" cy="3238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1650" b="0" i="0">
                <a:solidFill>
                  <a:srgbClr val="9FB1C7"/>
                </a:solidFill>
                <a:latin typeface="Aptos"/>
                <a:ea typeface="Aptos"/>
                <a:cs typeface="Aptos"/>
              </a:defRPr>
            </a:pPr>
            <a:r>
              <a:rPr sz="1650" b="0" i="0">
                <a:solidFill>
                  <a:srgbClr val="9FB1C7"/>
                </a:solidFill>
                <a:latin typeface="Aptos"/>
                <a:ea typeface="Aptos"/>
                <a:cs typeface="Aptos"/>
              </a:rPr>
              <a:t>The response curves cross at the encoded roots</a:t>
            </a:r>
          </a:p>
        </p:txBody>
      </p:sp>
      <p:sp>
        <p:nvSpPr>
          <p:cNvPr id="20" name="">
            <a:extLst xmlns:a="http://schemas.openxmlformats.org/drawingml/2006/main">
              <a:ext uri="{FF2B5EF4-FFF2-40B4-BE49-F238E27FC236}">
                <a16:creationId xmlns:a16="http://schemas.microsoft.com/office/drawing/2014/main" id="{ECE98AD4-45DE-4861-B8C2-E7B0A148273D}"/>
              </a:ext>
            </a:extLst>
          </p:cNvPr>
          <p:cNvSpPr>
            <a:spLocks xmlns:a="http://schemas.openxmlformats.org/drawingml/2006/main" noGrp="1"/>
          </p:cNvSpPr>
          <p:nvPr/>
        </p:nvSpPr>
        <p:spPr>
          <a:xfrm xmlns:a="http://schemas.openxmlformats.org/drawingml/2006/main">
            <a:off x="5391150" y="5448300"/>
            <a:ext cx="2381250" cy="3619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1800" b="1" i="0">
                <a:solidFill>
                  <a:srgbClr val="35C7F2"/>
                </a:solidFill>
                <a:latin typeface="Cambria Math"/>
                <a:ea typeface="Cambria Math"/>
                <a:cs typeface="Cambria Math"/>
              </a:defRPr>
            </a:pPr>
            <a:r>
              <a:rPr sz="1800" b="1" i="0">
                <a:solidFill>
                  <a:srgbClr val="35C7F2"/>
                </a:solidFill>
                <a:latin typeface="Cambria Math"/>
                <a:ea typeface="Cambria Math"/>
                <a:cs typeface="Cambria Math"/>
              </a:rPr>
              <a:t>n = 1  →  s = 5</a:t>
            </a:r>
          </a:p>
        </p:txBody>
      </p:sp>
      <p:sp>
        <p:nvSpPr>
          <p:cNvPr id="21" name="">
            <a:extLst xmlns:a="http://schemas.openxmlformats.org/drawingml/2006/main">
              <a:ext uri="{FF2B5EF4-FFF2-40B4-BE49-F238E27FC236}">
                <a16:creationId xmlns:a16="http://schemas.microsoft.com/office/drawing/2014/main" id="{A4C72469-9015-4474-AD25-FD2A13AE37E8}"/>
              </a:ext>
            </a:extLst>
          </p:cNvPr>
          <p:cNvSpPr>
            <a:spLocks xmlns:a="http://schemas.openxmlformats.org/drawingml/2006/main" noGrp="1"/>
          </p:cNvSpPr>
          <p:nvPr/>
        </p:nvSpPr>
        <p:spPr>
          <a:xfrm xmlns:a="http://schemas.openxmlformats.org/drawingml/2006/main">
            <a:off x="8572500" y="5448300"/>
            <a:ext cx="2381250" cy="3619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r">
              <a:defRPr sz="1800" b="1" i="0">
                <a:solidFill>
                  <a:srgbClr val="F2A61A"/>
                </a:solidFill>
                <a:latin typeface="Cambria Math"/>
                <a:ea typeface="Cambria Math"/>
                <a:cs typeface="Cambria Math"/>
              </a:defRPr>
            </a:pPr>
            <a:r>
              <a:rPr sz="1800" b="1" i="0">
                <a:solidFill>
                  <a:srgbClr val="F2A61A"/>
                </a:solidFill>
                <a:latin typeface="Cambria Math"/>
                <a:ea typeface="Cambria Math"/>
                <a:cs typeface="Cambria Math"/>
              </a:rPr>
              <a:t>n = 3  →  s = 15</a:t>
            </a:r>
          </a:p>
        </p:txBody>
      </p:sp>
    </p:spTree>
    <p:extLst>
      <p:ext uri="{BB962C8B-B14F-4D97-AF65-F5344CB8AC3E}">
        <p14:creationId xmlns:p14="http://schemas.microsoft.com/office/powerpoint/2010/main" val="1009039647"/>
      </p:ext>
    </p:extLst>
  </p:cSld>
</p:sld>
</file>

<file path=ppt/slides/slide9.xml><?xml version="1.0" encoding="utf-8"?>
<p:sld xmlns:p="http://schemas.openxmlformats.org/presentationml/2006/main">
  <p:cSld>
    <p:bg>
      <p:bgPr>
        <a:solidFill xmlns:a="http://schemas.openxmlformats.org/drawingml/2006/main">
          <a:srgbClr val="061325"/>
        </a:solidFill>
      </p:bgPr>
    </p:bg>
    <p:spTree>
      <p:nvGrpSpPr>
        <p:cNvPr id="1" name=""/>
        <p:cNvGrpSpPr/>
        <p:nvPr/>
      </p:nvGrpSpPr>
      <p:grpSpPr>
        <a:xfrm xmlns:a="http://schemas.openxmlformats.org/drawingml/2006/main"/>
      </p:grpSpPr>
      <p:sp>
        <p:nvSpPr>
          <p:cNvPr id="25" name="title-9">
            <a:extLst xmlns:a="http://schemas.openxmlformats.org/drawingml/2006/main">
              <a:ext uri="{FF2B5EF4-FFF2-40B4-BE49-F238E27FC236}">
                <a16:creationId xmlns:a16="http://schemas.microsoft.com/office/drawing/2014/main" id="{5C3C12C6-E4DB-49D9-B20A-4253EB9D940D}"/>
              </a:ext>
            </a:extLst>
          </p:cNvPr>
          <p:cNvSpPr>
            <a:spLocks xmlns:a="http://schemas.openxmlformats.org/drawingml/2006/main" noGrp="1"/>
          </p:cNvSpPr>
          <p:nvPr/>
        </p:nvSpPr>
        <p:spPr>
          <a:xfrm xmlns:a="http://schemas.openxmlformats.org/drawingml/2006/main">
            <a:off x="685800" y="400050"/>
            <a:ext cx="10572750" cy="5524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3075" b="1" i="0">
                <a:solidFill>
                  <a:srgbClr val="F7FAFC"/>
                </a:solidFill>
                <a:latin typeface="Aptos"/>
                <a:ea typeface="Aptos"/>
                <a:cs typeface="Aptos"/>
              </a:defRPr>
            </a:pPr>
            <a:r>
              <a:rPr sz="3075" b="1" i="0">
                <a:solidFill>
                  <a:srgbClr val="F7FAFC"/>
                </a:solidFill>
                <a:latin typeface="Aptos"/>
                <a:ea typeface="Aptos"/>
                <a:cs typeface="Aptos"/>
              </a:rPr>
              <a:t>The controller sign selects an attracting root</a:t>
            </a:r>
          </a:p>
        </p:txBody>
      </p:sp>
      <p:sp>
        <p:nvSpPr>
          <p:cNvPr id="2" name="">
            <a:extLst xmlns:a="http://schemas.openxmlformats.org/drawingml/2006/main">
              <a:ext uri="{FF2B5EF4-FFF2-40B4-BE49-F238E27FC236}">
                <a16:creationId xmlns:a16="http://schemas.microsoft.com/office/drawing/2014/main" id="{C02782F6-3253-4C7E-9965-ED8D304430C3}"/>
              </a:ext>
            </a:extLst>
          </p:cNvPr>
          <p:cNvSpPr>
            <a:spLocks xmlns:a="http://schemas.openxmlformats.org/drawingml/2006/main" noGrp="1"/>
          </p:cNvSpPr>
          <p:nvPr/>
        </p:nvSpPr>
        <p:spPr>
          <a:xfrm xmlns:a="http://schemas.openxmlformats.org/drawingml/2006/main">
            <a:off x="685800" y="1066800"/>
            <a:ext cx="685800" cy="47625"/>
          </a:xfrm>
          <a:prstGeom xmlns:a="http://schemas.openxmlformats.org/drawingml/2006/main" prst="rect">
            <a:avLst/>
          </a:prstGeom>
          <a:solidFill xmlns:a="http://schemas.openxmlformats.org/drawingml/2006/main">
            <a:srgbClr val="E56AA6"/>
          </a:solidFill>
          <a:ln xmlns:a="http://schemas.openxmlformats.org/drawingml/2006/main" w="0">
            <a:noFill/>
            <a:prstDash val="solid"/>
          </a:ln>
        </p:spPr>
      </p:sp>
      <p:sp>
        <p:nvSpPr>
          <p:cNvPr id="3" name="slide-number-9">
            <a:extLst xmlns:a="http://schemas.openxmlformats.org/drawingml/2006/main">
              <a:ext uri="{FF2B5EF4-FFF2-40B4-BE49-F238E27FC236}">
                <a16:creationId xmlns:a16="http://schemas.microsoft.com/office/drawing/2014/main" id="{7385AC74-533F-4F4B-869C-BFADFB02166F}"/>
              </a:ext>
            </a:extLst>
          </p:cNvPr>
          <p:cNvSpPr>
            <a:spLocks xmlns:a="http://schemas.openxmlformats.org/drawingml/2006/main" noGrp="1"/>
          </p:cNvSpPr>
          <p:nvPr/>
        </p:nvSpPr>
        <p:spPr>
          <a:xfrm xmlns:a="http://schemas.openxmlformats.org/drawingml/2006/main">
            <a:off x="11334750" y="6324600"/>
            <a:ext cx="400050" cy="2095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r">
              <a:defRPr sz="1200" b="0" i="0">
                <a:solidFill>
                  <a:srgbClr val="9FB1C7"/>
                </a:solidFill>
                <a:latin typeface="Aptos"/>
                <a:ea typeface="Aptos"/>
                <a:cs typeface="Aptos"/>
              </a:defRPr>
            </a:pPr>
            <a:r>
              <a:rPr sz="1200" b="0" i="0">
                <a:solidFill>
                  <a:srgbClr val="9FB1C7"/>
                </a:solidFill>
                <a:latin typeface="Aptos"/>
                <a:ea typeface="Aptos"/>
                <a:cs typeface="Aptos"/>
              </a:rPr>
              <a:t>09</a:t>
            </a:r>
          </a:p>
        </p:txBody>
      </p:sp>
      <p:sp>
        <p:nvSpPr>
          <p:cNvPr id="4" name="">
            <a:extLst xmlns:a="http://schemas.openxmlformats.org/drawingml/2006/main">
              <a:ext uri="{FF2B5EF4-FFF2-40B4-BE49-F238E27FC236}">
                <a16:creationId xmlns:a16="http://schemas.microsoft.com/office/drawing/2014/main" id="{92AFE408-BE6F-437F-A8F5-AAF7944FBE61}"/>
              </a:ext>
            </a:extLst>
          </p:cNvPr>
          <p:cNvSpPr>
            <a:spLocks xmlns:a="http://schemas.openxmlformats.org/drawingml/2006/main" noGrp="1"/>
          </p:cNvSpPr>
          <p:nvPr/>
        </p:nvSpPr>
        <p:spPr>
          <a:xfrm xmlns:a="http://schemas.openxmlformats.org/drawingml/2006/main">
            <a:off x="685800" y="1428750"/>
            <a:ext cx="4000500" cy="4476750"/>
          </a:xfrm>
          <a:prstGeom xmlns:a="http://schemas.openxmlformats.org/drawingml/2006/main" prst="roundRect">
            <a:avLst>
              <a:gd name="adj" fmla="val 2857"/>
            </a:avLst>
          </a:prstGeom>
          <a:solidFill xmlns:a="http://schemas.openxmlformats.org/drawingml/2006/main">
            <a:srgbClr val="081321"/>
          </a:solidFill>
          <a:ln xmlns:a="http://schemas.openxmlformats.org/drawingml/2006/main" w="9525">
            <a:solidFill>
              <a:srgbClr val="284663"/>
            </a:solidFill>
            <a:prstDash val="solid"/>
          </a:ln>
        </p:spPr>
      </p:sp>
      <p:sp>
        <p:nvSpPr>
          <p:cNvPr id="5" name="">
            <a:extLst xmlns:a="http://schemas.openxmlformats.org/drawingml/2006/main">
              <a:ext uri="{FF2B5EF4-FFF2-40B4-BE49-F238E27FC236}">
                <a16:creationId xmlns:a16="http://schemas.microsoft.com/office/drawing/2014/main" id="{4CC31CFE-2BE4-40D1-9C38-F92D03D49499}"/>
              </a:ext>
            </a:extLst>
          </p:cNvPr>
          <p:cNvSpPr>
            <a:spLocks xmlns:a="http://schemas.openxmlformats.org/drawingml/2006/main" noGrp="1"/>
          </p:cNvSpPr>
          <p:nvPr/>
        </p:nvSpPr>
        <p:spPr>
          <a:xfrm xmlns:a="http://schemas.openxmlformats.org/drawingml/2006/main">
            <a:off x="914400" y="1619250"/>
            <a:ext cx="2286000" cy="2476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1200" b="1" i="0">
                <a:solidFill>
                  <a:srgbClr val="E56AA6"/>
                </a:solidFill>
                <a:latin typeface="Aptos"/>
                <a:ea typeface="Aptos"/>
                <a:cs typeface="Aptos"/>
              </a:defRPr>
            </a:pPr>
            <a:r>
              <a:rPr sz="1200" b="1" i="0">
                <a:solidFill>
                  <a:srgbClr val="E56AA6"/>
                </a:solidFill>
                <a:latin typeface="Aptos"/>
                <a:ea typeface="Aptos"/>
                <a:cs typeface="Aptos"/>
              </a:rPr>
              <a:t>ROOT-FINDING FLOW</a:t>
            </a:r>
          </a:p>
        </p:txBody>
      </p:sp>
      <p:sp>
        <p:nvSpPr>
          <p:cNvPr id="6" name="">
            <a:extLst xmlns:a="http://schemas.openxmlformats.org/drawingml/2006/main">
              <a:ext uri="{FF2B5EF4-FFF2-40B4-BE49-F238E27FC236}">
                <a16:creationId xmlns:a16="http://schemas.microsoft.com/office/drawing/2014/main" id="{95535812-B908-4249-B901-45A0B525F83D}"/>
              </a:ext>
            </a:extLst>
          </p:cNvPr>
          <p:cNvSpPr>
            <a:spLocks xmlns:a="http://schemas.openxmlformats.org/drawingml/2006/main" noGrp="1"/>
          </p:cNvSpPr>
          <p:nvPr/>
        </p:nvSpPr>
        <p:spPr>
          <a:xfrm xmlns:a="http://schemas.openxmlformats.org/drawingml/2006/main">
            <a:off x="895350" y="2038350"/>
            <a:ext cx="3562350" cy="4953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ctr">
              <a:defRPr sz="2025" b="1" i="0">
                <a:solidFill>
                  <a:srgbClr val="F7FAFC"/>
                </a:solidFill>
                <a:latin typeface="Cambria Math"/>
                <a:ea typeface="Cambria Math"/>
                <a:cs typeface="Cambria Math"/>
              </a:defRPr>
            </a:pPr>
            <a:r>
              <a:rPr sz="2025" b="1" i="0">
                <a:solidFill>
                  <a:srgbClr val="F7FAFC"/>
                </a:solidFill>
                <a:latin typeface="Cambria Math"/>
                <a:ea typeface="Cambria Math"/>
                <a:cs typeface="Cambria Math"/>
              </a:rPr>
              <a:t>ṡ = −g σ [ n₁(s) − n₂(s) ]</a:t>
            </a:r>
          </a:p>
        </p:txBody>
      </p:sp>
      <p:sp>
        <p:nvSpPr>
          <p:cNvPr id="7" name="">
            <a:extLst xmlns:a="http://schemas.openxmlformats.org/drawingml/2006/main">
              <a:ext uri="{FF2B5EF4-FFF2-40B4-BE49-F238E27FC236}">
                <a16:creationId xmlns:a16="http://schemas.microsoft.com/office/drawing/2014/main" id="{9D1AD789-1034-4DDF-AB68-8D3E406F2956}"/>
              </a:ext>
            </a:extLst>
          </p:cNvPr>
          <p:cNvSpPr>
            <a:spLocks xmlns:a="http://schemas.openxmlformats.org/drawingml/2006/main" noGrp="1"/>
          </p:cNvSpPr>
          <p:nvPr/>
        </p:nvSpPr>
        <p:spPr>
          <a:xfrm xmlns:a="http://schemas.openxmlformats.org/drawingml/2006/main">
            <a:off x="952500" y="2571750"/>
            <a:ext cx="3429000" cy="4191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ctr">
              <a:defRPr sz="1425" b="0" i="0">
                <a:solidFill>
                  <a:srgbClr val="9FB1C7"/>
                </a:solidFill>
                <a:latin typeface="Aptos"/>
                <a:ea typeface="Aptos"/>
                <a:cs typeface="Aptos"/>
              </a:defRPr>
            </a:pPr>
            <a:r>
              <a:rPr sz="1425" b="0" i="0">
                <a:solidFill>
                  <a:srgbClr val="9FB1C7"/>
                </a:solidFill>
                <a:latin typeface="Aptos"/>
                <a:ea typeface="Aptos"/>
                <a:cs typeface="Aptos"/>
              </a:rPr>
              <a:t>σ supplies orientation; it does not contain either root.</a:t>
            </a:r>
          </a:p>
        </p:txBody>
      </p:sp>
      <p:sp>
        <p:nvSpPr>
          <p:cNvPr id="8" name="">
            <a:extLst xmlns:a="http://schemas.openxmlformats.org/drawingml/2006/main">
              <a:ext uri="{FF2B5EF4-FFF2-40B4-BE49-F238E27FC236}">
                <a16:creationId xmlns:a16="http://schemas.microsoft.com/office/drawing/2014/main" id="{8C757C87-0519-4396-B880-3DEA6996FCF4}"/>
              </a:ext>
            </a:extLst>
          </p:cNvPr>
          <p:cNvSpPr>
            <a:spLocks xmlns:a="http://schemas.openxmlformats.org/drawingml/2006/main" noGrp="1"/>
          </p:cNvSpPr>
          <p:nvPr/>
        </p:nvSpPr>
        <p:spPr>
          <a:xfrm xmlns:a="http://schemas.openxmlformats.org/drawingml/2006/main">
            <a:off x="952500" y="3219450"/>
            <a:ext cx="838200" cy="2857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1500" b="1" i="0">
                <a:solidFill>
                  <a:srgbClr val="35C7F2"/>
                </a:solidFill>
                <a:latin typeface="Cambria Math"/>
                <a:ea typeface="Cambria Math"/>
                <a:cs typeface="Cambria Math"/>
              </a:defRPr>
            </a:pPr>
            <a:r>
              <a:rPr sz="1500" b="1" i="0">
                <a:solidFill>
                  <a:srgbClr val="35C7F2"/>
                </a:solidFill>
                <a:latin typeface="Cambria Math"/>
                <a:ea typeface="Cambria Math"/>
                <a:cs typeface="Cambria Math"/>
              </a:rPr>
              <a:t>σ = +1</a:t>
            </a:r>
          </a:p>
        </p:txBody>
      </p:sp>
      <p:sp>
        <p:nvSpPr>
          <p:cNvPr id="9" name="">
            <a:extLst xmlns:a="http://schemas.openxmlformats.org/drawingml/2006/main">
              <a:ext uri="{FF2B5EF4-FFF2-40B4-BE49-F238E27FC236}">
                <a16:creationId xmlns:a16="http://schemas.microsoft.com/office/drawing/2014/main" id="{5FD5EBEB-3D5B-4B83-BD81-26AD6F950E25}"/>
              </a:ext>
            </a:extLst>
          </p:cNvPr>
          <p:cNvSpPr>
            <a:spLocks xmlns:a="http://schemas.openxmlformats.org/drawingml/2006/main" noGrp="1"/>
          </p:cNvSpPr>
          <p:nvPr/>
        </p:nvSpPr>
        <p:spPr>
          <a:xfrm xmlns:a="http://schemas.openxmlformats.org/drawingml/2006/main">
            <a:off x="1847850" y="3352800"/>
            <a:ext cx="2171700" cy="28575"/>
          </a:xfrm>
          <a:prstGeom xmlns:a="http://schemas.openxmlformats.org/drawingml/2006/main" prst="rect">
            <a:avLst/>
          </a:prstGeom>
          <a:solidFill xmlns:a="http://schemas.openxmlformats.org/drawingml/2006/main">
            <a:srgbClr val="35506D"/>
          </a:solidFill>
          <a:ln xmlns:a="http://schemas.openxmlformats.org/drawingml/2006/main" w="0">
            <a:noFill/>
            <a:prstDash val="solid"/>
          </a:ln>
        </p:spPr>
      </p:sp>
      <p:sp>
        <p:nvSpPr>
          <p:cNvPr id="10" name="">
            <a:extLst xmlns:a="http://schemas.openxmlformats.org/drawingml/2006/main">
              <a:ext uri="{FF2B5EF4-FFF2-40B4-BE49-F238E27FC236}">
                <a16:creationId xmlns:a16="http://schemas.microsoft.com/office/drawing/2014/main" id="{560193C9-8C94-45AC-B695-34501A765A12}"/>
              </a:ext>
            </a:extLst>
          </p:cNvPr>
          <p:cNvSpPr>
            <a:spLocks xmlns:a="http://schemas.openxmlformats.org/drawingml/2006/main" noGrp="1"/>
          </p:cNvSpPr>
          <p:nvPr/>
        </p:nvSpPr>
        <p:spPr>
          <a:xfrm xmlns:a="http://schemas.openxmlformats.org/drawingml/2006/main">
            <a:off x="2800350" y="3228975"/>
            <a:ext cx="266700" cy="266700"/>
          </a:xfrm>
          <a:prstGeom xmlns:a="http://schemas.openxmlformats.org/drawingml/2006/main" prst="ellipse">
            <a:avLst/>
          </a:prstGeom>
          <a:solidFill xmlns:a="http://schemas.openxmlformats.org/drawingml/2006/main">
            <a:srgbClr val="35C7F2"/>
          </a:solidFill>
          <a:ln xmlns:a="http://schemas.openxmlformats.org/drawingml/2006/main" w="0">
            <a:noFill/>
            <a:prstDash val="solid"/>
          </a:ln>
        </p:spPr>
      </p:sp>
      <p:sp>
        <p:nvSpPr>
          <p:cNvPr id="11" name="">
            <a:extLst xmlns:a="http://schemas.openxmlformats.org/drawingml/2006/main">
              <a:ext uri="{FF2B5EF4-FFF2-40B4-BE49-F238E27FC236}">
                <a16:creationId xmlns:a16="http://schemas.microsoft.com/office/drawing/2014/main" id="{1FD334F5-21B9-4782-BA3E-AEC2A678DDBE}"/>
              </a:ext>
            </a:extLst>
          </p:cNvPr>
          <p:cNvSpPr>
            <a:spLocks xmlns:a="http://schemas.openxmlformats.org/drawingml/2006/main" noGrp="1"/>
          </p:cNvSpPr>
          <p:nvPr/>
        </p:nvSpPr>
        <p:spPr>
          <a:xfrm xmlns:a="http://schemas.openxmlformats.org/drawingml/2006/main">
            <a:off x="1981200" y="3524250"/>
            <a:ext cx="342900" cy="238125"/>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ctr">
              <a:defRPr sz="1275" b="0" i="0">
                <a:solidFill>
                  <a:srgbClr val="9FB1C7"/>
                </a:solidFill>
                <a:latin typeface="Aptos"/>
                <a:ea typeface="Aptos"/>
                <a:cs typeface="Aptos"/>
              </a:defRPr>
            </a:pPr>
            <a:r>
              <a:rPr sz="1275" b="0" i="0">
                <a:solidFill>
                  <a:srgbClr val="9FB1C7"/>
                </a:solidFill>
                <a:latin typeface="Aptos"/>
                <a:ea typeface="Aptos"/>
                <a:cs typeface="Aptos"/>
              </a:rPr>
              <a:t>3</a:t>
            </a:r>
          </a:p>
        </p:txBody>
      </p:sp>
      <p:sp>
        <p:nvSpPr>
          <p:cNvPr id="12" name="">
            <a:extLst xmlns:a="http://schemas.openxmlformats.org/drawingml/2006/main">
              <a:ext uri="{FF2B5EF4-FFF2-40B4-BE49-F238E27FC236}">
                <a16:creationId xmlns:a16="http://schemas.microsoft.com/office/drawing/2014/main" id="{03BCDE20-3686-4824-86FE-94985F7CFDBB}"/>
              </a:ext>
            </a:extLst>
          </p:cNvPr>
          <p:cNvSpPr>
            <a:spLocks xmlns:a="http://schemas.openxmlformats.org/drawingml/2006/main" noGrp="1"/>
          </p:cNvSpPr>
          <p:nvPr/>
        </p:nvSpPr>
        <p:spPr>
          <a:xfrm xmlns:a="http://schemas.openxmlformats.org/drawingml/2006/main">
            <a:off x="2324100" y="3181350"/>
            <a:ext cx="438150" cy="3429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ctr">
              <a:defRPr sz="2025" b="0" i="0">
                <a:solidFill>
                  <a:srgbClr val="35C7F2"/>
                </a:solidFill>
                <a:latin typeface="Aptos"/>
                <a:ea typeface="Aptos"/>
                <a:cs typeface="Aptos"/>
              </a:defRPr>
            </a:pPr>
            <a:r>
              <a:rPr sz="2025" b="0" i="0">
                <a:solidFill>
                  <a:srgbClr val="35C7F2"/>
                </a:solidFill>
                <a:latin typeface="Aptos"/>
                <a:ea typeface="Aptos"/>
                <a:cs typeface="Aptos"/>
              </a:rPr>
              <a:t>→</a:t>
            </a:r>
          </a:p>
        </p:txBody>
      </p:sp>
      <p:sp>
        <p:nvSpPr>
          <p:cNvPr id="13" name="">
            <a:extLst xmlns:a="http://schemas.openxmlformats.org/drawingml/2006/main">
              <a:ext uri="{FF2B5EF4-FFF2-40B4-BE49-F238E27FC236}">
                <a16:creationId xmlns:a16="http://schemas.microsoft.com/office/drawing/2014/main" id="{7EA23D13-1F18-4206-A8B5-A051D636F45F}"/>
              </a:ext>
            </a:extLst>
          </p:cNvPr>
          <p:cNvSpPr>
            <a:spLocks xmlns:a="http://schemas.openxmlformats.org/drawingml/2006/main" noGrp="1"/>
          </p:cNvSpPr>
          <p:nvPr/>
        </p:nvSpPr>
        <p:spPr>
          <a:xfrm xmlns:a="http://schemas.openxmlformats.org/drawingml/2006/main">
            <a:off x="2762250" y="3524250"/>
            <a:ext cx="342900" cy="238125"/>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ctr">
              <a:defRPr sz="1350" b="1" i="0">
                <a:solidFill>
                  <a:srgbClr val="35C7F2"/>
                </a:solidFill>
                <a:latin typeface="Aptos"/>
                <a:ea typeface="Aptos"/>
                <a:cs typeface="Aptos"/>
              </a:defRPr>
            </a:pPr>
            <a:r>
              <a:rPr sz="1350" b="1" i="0">
                <a:solidFill>
                  <a:srgbClr val="35C7F2"/>
                </a:solidFill>
                <a:latin typeface="Aptos"/>
                <a:ea typeface="Aptos"/>
                <a:cs typeface="Aptos"/>
              </a:rPr>
              <a:t>5</a:t>
            </a:r>
          </a:p>
        </p:txBody>
      </p:sp>
      <p:sp>
        <p:nvSpPr>
          <p:cNvPr id="14" name="">
            <a:extLst xmlns:a="http://schemas.openxmlformats.org/drawingml/2006/main">
              <a:ext uri="{FF2B5EF4-FFF2-40B4-BE49-F238E27FC236}">
                <a16:creationId xmlns:a16="http://schemas.microsoft.com/office/drawing/2014/main" id="{D0E74A64-F03B-4B0E-ADB7-98E52BAF25F2}"/>
              </a:ext>
            </a:extLst>
          </p:cNvPr>
          <p:cNvSpPr>
            <a:spLocks xmlns:a="http://schemas.openxmlformats.org/drawingml/2006/main" noGrp="1"/>
          </p:cNvSpPr>
          <p:nvPr/>
        </p:nvSpPr>
        <p:spPr>
          <a:xfrm xmlns:a="http://schemas.openxmlformats.org/drawingml/2006/main">
            <a:off x="952500" y="4095750"/>
            <a:ext cx="838200" cy="2857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1500" b="1" i="0">
                <a:solidFill>
                  <a:srgbClr val="F2A61A"/>
                </a:solidFill>
                <a:latin typeface="Cambria Math"/>
                <a:ea typeface="Cambria Math"/>
                <a:cs typeface="Cambria Math"/>
              </a:defRPr>
            </a:pPr>
            <a:r>
              <a:rPr sz="1500" b="1" i="0">
                <a:solidFill>
                  <a:srgbClr val="F2A61A"/>
                </a:solidFill>
                <a:latin typeface="Cambria Math"/>
                <a:ea typeface="Cambria Math"/>
                <a:cs typeface="Cambria Math"/>
              </a:rPr>
              <a:t>σ = −1</a:t>
            </a:r>
          </a:p>
        </p:txBody>
      </p:sp>
      <p:sp>
        <p:nvSpPr>
          <p:cNvPr id="15" name="">
            <a:extLst xmlns:a="http://schemas.openxmlformats.org/drawingml/2006/main">
              <a:ext uri="{FF2B5EF4-FFF2-40B4-BE49-F238E27FC236}">
                <a16:creationId xmlns:a16="http://schemas.microsoft.com/office/drawing/2014/main" id="{D49B1144-93C0-452C-A7C1-C8CB3D821543}"/>
              </a:ext>
            </a:extLst>
          </p:cNvPr>
          <p:cNvSpPr>
            <a:spLocks xmlns:a="http://schemas.openxmlformats.org/drawingml/2006/main" noGrp="1"/>
          </p:cNvSpPr>
          <p:nvPr/>
        </p:nvSpPr>
        <p:spPr>
          <a:xfrm xmlns:a="http://schemas.openxmlformats.org/drawingml/2006/main">
            <a:off x="1847850" y="4229100"/>
            <a:ext cx="2171700" cy="28575"/>
          </a:xfrm>
          <a:prstGeom xmlns:a="http://schemas.openxmlformats.org/drawingml/2006/main" prst="rect">
            <a:avLst/>
          </a:prstGeom>
          <a:solidFill xmlns:a="http://schemas.openxmlformats.org/drawingml/2006/main">
            <a:srgbClr val="35506D"/>
          </a:solidFill>
          <a:ln xmlns:a="http://schemas.openxmlformats.org/drawingml/2006/main" w="0">
            <a:noFill/>
            <a:prstDash val="solid"/>
          </a:ln>
        </p:spPr>
      </p:sp>
      <p:sp>
        <p:nvSpPr>
          <p:cNvPr id="16" name="">
            <a:extLst xmlns:a="http://schemas.openxmlformats.org/drawingml/2006/main">
              <a:ext uri="{FF2B5EF4-FFF2-40B4-BE49-F238E27FC236}">
                <a16:creationId xmlns:a16="http://schemas.microsoft.com/office/drawing/2014/main" id="{A96E053B-CF09-4C37-8A13-F0C112ECD469}"/>
              </a:ext>
            </a:extLst>
          </p:cNvPr>
          <p:cNvSpPr>
            <a:spLocks xmlns:a="http://schemas.openxmlformats.org/drawingml/2006/main" noGrp="1"/>
          </p:cNvSpPr>
          <p:nvPr/>
        </p:nvSpPr>
        <p:spPr>
          <a:xfrm xmlns:a="http://schemas.openxmlformats.org/drawingml/2006/main">
            <a:off x="3448050" y="4105275"/>
            <a:ext cx="266700" cy="266700"/>
          </a:xfrm>
          <a:prstGeom xmlns:a="http://schemas.openxmlformats.org/drawingml/2006/main" prst="ellipse">
            <a:avLst/>
          </a:prstGeom>
          <a:solidFill xmlns:a="http://schemas.openxmlformats.org/drawingml/2006/main">
            <a:srgbClr val="F2A61A"/>
          </a:solidFill>
          <a:ln xmlns:a="http://schemas.openxmlformats.org/drawingml/2006/main" w="0">
            <a:noFill/>
            <a:prstDash val="solid"/>
          </a:ln>
        </p:spPr>
      </p:sp>
      <p:sp>
        <p:nvSpPr>
          <p:cNvPr id="17" name="">
            <a:extLst xmlns:a="http://schemas.openxmlformats.org/drawingml/2006/main">
              <a:ext uri="{FF2B5EF4-FFF2-40B4-BE49-F238E27FC236}">
                <a16:creationId xmlns:a16="http://schemas.microsoft.com/office/drawing/2014/main" id="{CC7D5A5B-8AA9-4C41-A067-1AC6AB7766C2}"/>
              </a:ext>
            </a:extLst>
          </p:cNvPr>
          <p:cNvSpPr>
            <a:spLocks xmlns:a="http://schemas.openxmlformats.org/drawingml/2006/main" noGrp="1"/>
          </p:cNvSpPr>
          <p:nvPr/>
        </p:nvSpPr>
        <p:spPr>
          <a:xfrm xmlns:a="http://schemas.openxmlformats.org/drawingml/2006/main">
            <a:off x="2095500" y="4400550"/>
            <a:ext cx="342900" cy="238125"/>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ctr">
              <a:defRPr sz="1275" b="0" i="0">
                <a:solidFill>
                  <a:srgbClr val="9FB1C7"/>
                </a:solidFill>
                <a:latin typeface="Aptos"/>
                <a:ea typeface="Aptos"/>
                <a:cs typeface="Aptos"/>
              </a:defRPr>
            </a:pPr>
            <a:r>
              <a:rPr sz="1275" b="0" i="0">
                <a:solidFill>
                  <a:srgbClr val="9FB1C7"/>
                </a:solidFill>
                <a:latin typeface="Aptos"/>
                <a:ea typeface="Aptos"/>
                <a:cs typeface="Aptos"/>
              </a:rPr>
              <a:t>8</a:t>
            </a:r>
          </a:p>
        </p:txBody>
      </p:sp>
      <p:sp>
        <p:nvSpPr>
          <p:cNvPr id="18" name="">
            <a:extLst xmlns:a="http://schemas.openxmlformats.org/drawingml/2006/main">
              <a:ext uri="{FF2B5EF4-FFF2-40B4-BE49-F238E27FC236}">
                <a16:creationId xmlns:a16="http://schemas.microsoft.com/office/drawing/2014/main" id="{DE19F14D-6CA0-4486-9702-87FE4CBA22E8}"/>
              </a:ext>
            </a:extLst>
          </p:cNvPr>
          <p:cNvSpPr>
            <a:spLocks xmlns:a="http://schemas.openxmlformats.org/drawingml/2006/main" noGrp="1"/>
          </p:cNvSpPr>
          <p:nvPr/>
        </p:nvSpPr>
        <p:spPr>
          <a:xfrm xmlns:a="http://schemas.openxmlformats.org/drawingml/2006/main">
            <a:off x="2609850" y="4057650"/>
            <a:ext cx="666750" cy="3429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ctr">
              <a:defRPr sz="2025" b="0" i="0">
                <a:solidFill>
                  <a:srgbClr val="F2A61A"/>
                </a:solidFill>
                <a:latin typeface="Aptos"/>
                <a:ea typeface="Aptos"/>
                <a:cs typeface="Aptos"/>
              </a:defRPr>
            </a:pPr>
            <a:r>
              <a:rPr sz="2025" b="0" i="0">
                <a:solidFill>
                  <a:srgbClr val="F2A61A"/>
                </a:solidFill>
                <a:latin typeface="Aptos"/>
                <a:ea typeface="Aptos"/>
                <a:cs typeface="Aptos"/>
              </a:rPr>
              <a:t>→</a:t>
            </a:r>
          </a:p>
        </p:txBody>
      </p:sp>
      <p:sp>
        <p:nvSpPr>
          <p:cNvPr id="19" name="">
            <a:extLst xmlns:a="http://schemas.openxmlformats.org/drawingml/2006/main">
              <a:ext uri="{FF2B5EF4-FFF2-40B4-BE49-F238E27FC236}">
                <a16:creationId xmlns:a16="http://schemas.microsoft.com/office/drawing/2014/main" id="{6286F72E-E1CE-4EE9-8C03-65BA556077CF}"/>
              </a:ext>
            </a:extLst>
          </p:cNvPr>
          <p:cNvSpPr>
            <a:spLocks xmlns:a="http://schemas.openxmlformats.org/drawingml/2006/main" noGrp="1"/>
          </p:cNvSpPr>
          <p:nvPr/>
        </p:nvSpPr>
        <p:spPr>
          <a:xfrm xmlns:a="http://schemas.openxmlformats.org/drawingml/2006/main">
            <a:off x="3390900" y="4400550"/>
            <a:ext cx="400050" cy="238125"/>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ctr">
              <a:defRPr sz="1350" b="1" i="0">
                <a:solidFill>
                  <a:srgbClr val="F2A61A"/>
                </a:solidFill>
                <a:latin typeface="Aptos"/>
                <a:ea typeface="Aptos"/>
                <a:cs typeface="Aptos"/>
              </a:defRPr>
            </a:pPr>
            <a:r>
              <a:rPr sz="1350" b="1" i="0">
                <a:solidFill>
                  <a:srgbClr val="F2A61A"/>
                </a:solidFill>
                <a:latin typeface="Aptos"/>
                <a:ea typeface="Aptos"/>
                <a:cs typeface="Aptos"/>
              </a:rPr>
              <a:t>15</a:t>
            </a:r>
          </a:p>
        </p:txBody>
      </p:sp>
      <p:sp>
        <p:nvSpPr>
          <p:cNvPr id="20" name="">
            <a:extLst xmlns:a="http://schemas.openxmlformats.org/drawingml/2006/main">
              <a:ext uri="{FF2B5EF4-FFF2-40B4-BE49-F238E27FC236}">
                <a16:creationId xmlns:a16="http://schemas.microsoft.com/office/drawing/2014/main" id="{34B8AE4D-5BCE-4E5A-8B9A-20A20E065E1D}"/>
              </a:ext>
            </a:extLst>
          </p:cNvPr>
          <p:cNvSpPr>
            <a:spLocks xmlns:a="http://schemas.openxmlformats.org/drawingml/2006/main" noGrp="1"/>
          </p:cNvSpPr>
          <p:nvPr/>
        </p:nvSpPr>
        <p:spPr>
          <a:xfrm xmlns:a="http://schemas.openxmlformats.org/drawingml/2006/main">
            <a:off x="914400" y="4876800"/>
            <a:ext cx="3543300" cy="19050"/>
          </a:xfrm>
          <a:prstGeom xmlns:a="http://schemas.openxmlformats.org/drawingml/2006/main" prst="rect">
            <a:avLst/>
          </a:prstGeom>
          <a:solidFill xmlns:a="http://schemas.openxmlformats.org/drawingml/2006/main">
            <a:srgbClr val="284663"/>
          </a:solidFill>
          <a:ln xmlns:a="http://schemas.openxmlformats.org/drawingml/2006/main" w="0">
            <a:noFill/>
            <a:prstDash val="solid"/>
          </a:ln>
        </p:spPr>
      </p:sp>
      <p:sp>
        <p:nvSpPr>
          <p:cNvPr id="21" name="">
            <a:extLst xmlns:a="http://schemas.openxmlformats.org/drawingml/2006/main">
              <a:ext uri="{FF2B5EF4-FFF2-40B4-BE49-F238E27FC236}">
                <a16:creationId xmlns:a16="http://schemas.microsoft.com/office/drawing/2014/main" id="{27387EC3-AE5D-48BF-90EA-92BA8DB5419A}"/>
              </a:ext>
            </a:extLst>
          </p:cNvPr>
          <p:cNvSpPr>
            <a:spLocks xmlns:a="http://schemas.openxmlformats.org/drawingml/2006/main" noGrp="1"/>
          </p:cNvSpPr>
          <p:nvPr/>
        </p:nvSpPr>
        <p:spPr>
          <a:xfrm xmlns:a="http://schemas.openxmlformats.org/drawingml/2006/main">
            <a:off x="952500" y="5048250"/>
            <a:ext cx="3429000" cy="5905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lnSpc>
                <a:spcPct val="95000"/>
              </a:lnSpc>
              <a:buNone/>
              <a:defRPr sz="1350" b="0" i="0">
                <a:solidFill>
                  <a:srgbClr val="9FB1C7"/>
                </a:solidFill>
                <a:latin typeface="Aptos"/>
                <a:ea typeface="Aptos"/>
                <a:cs typeface="Aptos"/>
              </a:defRPr>
            </a:pPr>
            <a:r>
              <a:rPr sz="1350" b="0" i="0">
                <a:solidFill>
                  <a:srgbClr val="9FB1C7"/>
                </a:solidFill>
                <a:latin typeface="Aptos"/>
                <a:ea typeface="Aptos"/>
                <a:cs typeface="Aptos"/>
              </a:rPr>
              <a:t>Outside an attracting basin, the bounded drive reaches an imposed power limit.</a:t>
            </a:r>
          </a:p>
        </p:txBody>
      </p:sp>
      <p:graphicFrame>
        <p:nvGraphicFramePr>
          <p:cNvPr id="46" name="Chart"/>
          <p:cNvGraphicFramePr/>
          <p:nvPr/>
        </p:nvGraphicFramePr>
        <p:xfrm>
          <a:off xmlns:a="http://schemas.openxmlformats.org/drawingml/2006/main" x="5143500" y="1809750"/>
          <a:ext xmlns:a="http://schemas.openxmlformats.org/drawingml/2006/main" cx="6000750" cy="3429000"/>
        </p:xfrm>
        <a:graphic xmlns:a="http://schemas.openxmlformats.org/drawingml/2006/main">
          <a:graphicData uri="http://schemas.openxmlformats.org/drawingml/2006/chart">
            <c:chart xmlns:r="http://schemas.openxmlformats.org/officeDocument/2006/relationships" xmlns:c="http://schemas.openxmlformats.org/drawingml/2006/chart" r:id="R7f8d563ea5294a67"/>
          </a:graphicData>
        </a:graphic>
      </p:graphicFrame>
      <p:sp>
        <p:nvSpPr>
          <p:cNvPr id="23" name="">
            <a:extLst xmlns:a="http://schemas.openxmlformats.org/drawingml/2006/main">
              <a:ext uri="{FF2B5EF4-FFF2-40B4-BE49-F238E27FC236}">
                <a16:creationId xmlns:a16="http://schemas.microsoft.com/office/drawing/2014/main" id="{2A2F9BE3-758D-4BF4-BA6F-518EE5443760}"/>
              </a:ext>
            </a:extLst>
          </p:cNvPr>
          <p:cNvSpPr>
            <a:spLocks xmlns:a="http://schemas.openxmlformats.org/drawingml/2006/main" noGrp="1"/>
          </p:cNvSpPr>
          <p:nvPr/>
        </p:nvSpPr>
        <p:spPr>
          <a:xfrm xmlns:a="http://schemas.openxmlformats.org/drawingml/2006/main">
            <a:off x="5219700" y="1314450"/>
            <a:ext cx="3238500" cy="3048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1650" b="1" i="0">
                <a:solidFill>
                  <a:srgbClr val="F4F1E8"/>
                </a:solidFill>
                <a:latin typeface="Aptos"/>
                <a:ea typeface="Aptos"/>
                <a:cs typeface="Aptos"/>
              </a:defRPr>
            </a:pPr>
            <a:r>
              <a:rPr sz="1650" b="1" i="0">
                <a:solidFill>
                  <a:srgbClr val="F4F1E8"/>
                </a:solidFill>
                <a:latin typeface="Aptos"/>
                <a:ea typeface="Aptos"/>
                <a:cs typeface="Aptos"/>
              </a:rPr>
              <a:t>Full cavity trajectories</a:t>
            </a:r>
          </a:p>
        </p:txBody>
      </p:sp>
      <p:sp>
        <p:nvSpPr>
          <p:cNvPr id="24" name="">
            <a:extLst xmlns:a="http://schemas.openxmlformats.org/drawingml/2006/main">
              <a:ext uri="{FF2B5EF4-FFF2-40B4-BE49-F238E27FC236}">
                <a16:creationId xmlns:a16="http://schemas.microsoft.com/office/drawing/2014/main" id="{51CF25B9-70CF-44EB-9C4E-F5D9C780F531}"/>
              </a:ext>
            </a:extLst>
          </p:cNvPr>
          <p:cNvSpPr>
            <a:spLocks xmlns:a="http://schemas.openxmlformats.org/drawingml/2006/main" noGrp="1"/>
          </p:cNvSpPr>
          <p:nvPr/>
        </p:nvSpPr>
        <p:spPr>
          <a:xfrm xmlns:a="http://schemas.openxmlformats.org/drawingml/2006/main">
            <a:off x="5219700" y="1562100"/>
            <a:ext cx="4953000" cy="2667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wrap="square" lIns="0" tIns="0" rIns="0" bIns="0" anchor="ctr">
            <a:noAutofit/>
          </a:bodyPr>
          <a:lstStyle xmlns:a="http://schemas.openxmlformats.org/drawingml/2006/main"/>
          <a:p xmlns:a="http://schemas.openxmlformats.org/drawingml/2006/main">
            <a:pPr algn="l">
              <a:defRPr sz="1275" b="0" i="0">
                <a:solidFill>
                  <a:srgbClr val="9FB1C7"/>
                </a:solidFill>
                <a:latin typeface="Aptos"/>
                <a:ea typeface="Aptos"/>
                <a:cs typeface="Aptos"/>
              </a:defRPr>
            </a:pPr>
            <a:r>
              <a:rPr sz="1275" b="0" i="0">
                <a:solidFill>
                  <a:srgbClr val="9FB1C7"/>
                </a:solidFill>
                <a:latin typeface="Aptos"/>
                <a:ea typeface="Aptos"/>
                <a:cs typeface="Aptos"/>
              </a:rPr>
              <a:t>same encoded equation · opposite restoring polarities</a:t>
            </a:r>
          </a:p>
        </p:txBody>
      </p:sp>
    </p:spTree>
    <p:extLst>
      <p:ext uri="{BB962C8B-B14F-4D97-AF65-F5344CB8AC3E}">
        <p14:creationId xmlns:p14="http://schemas.microsoft.com/office/powerpoint/2010/main" val="974977978"/>
      </p:ext>
    </p:extLst>
  </p:cSld>
</p:sld>
</file>

<file path=ppt/theme/theme1.xml><?xml version="1.0" encoding="utf-8"?>
<a:theme xmlns:a="http://schemas.openxmlformats.org/drawingml/2006/main" name="ChatGPT">
  <a:themeElements>
    <a:clrScheme name="ChatGPT">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Light"/>
        <a:ea typeface="Calibri Light"/>
        <a:cs typeface="Calibri Light"/>
      </a:majorFont>
      <a:minorFont>
        <a:latin typeface="Calibri"/>
        <a:ea typeface="Calibri"/>
        <a:cs typeface="Calibri"/>
      </a:minorFont>
    </a:fontScheme>
    <a:fmtScheme name="ChatGPT">
      <a:fillStyleLst>
        <a:solidFill>
          <a:schemeClr val="phClr"/>
        </a:solidFill>
        <a:gradFill>
          <a:gsLst>
            <a:gs pos="0">
              <a:schemeClr val="phClr">
                <a:tint val="67000"/>
                <a:lumMod val="110000"/>
                <a:satMod val="105000"/>
              </a:schemeClr>
            </a:gs>
            <a:gs pos="50000">
              <a:schemeClr val="phClr">
                <a:tint val="73000"/>
                <a:lumMod val="105000"/>
                <a:satMod val="103000"/>
              </a:schemeClr>
            </a:gs>
            <a:gs pos="100000">
              <a:schemeClr val="phClr">
                <a:tint val="81000"/>
                <a:lumMod val="105000"/>
                <a:satMod val="109000"/>
              </a:schemeClr>
            </a:gs>
          </a:gsLst>
          <a:lin ang="5400000" scaled="0"/>
        </a:gradFill>
        <a:gradFill>
          <a:gsLst>
            <a:gs pos="0">
              <a:schemeClr val="phClr">
                <a:tint val="94000"/>
                <a:lumMod val="102000"/>
                <a:satMod val="103000"/>
              </a:schemeClr>
            </a:gs>
            <a:gs pos="50000">
              <a:schemeClr val="phClr">
                <a:shade val="100000"/>
                <a:lumMod val="100000"/>
                <a:satMod val="110000"/>
              </a:schemeClr>
            </a:gs>
            <a:gs pos="100000">
              <a:schemeClr val="phClr">
                <a:shade val="78000"/>
                <a:lumMod val="99000"/>
                <a:satMod val="120000"/>
              </a:schemeClr>
            </a:gs>
          </a:gsLst>
          <a:lin ang="5400000" scaled="0"/>
        </a:gradFill>
      </a:fillStyleLst>
      <a:lnStyleLst>
        <a:ln w="12700">
          <a:solidFill>
            <a:schemeClr val="phClr"/>
          </a:solidFill>
          <a:prstDash val="solid"/>
        </a:ln>
        <a:ln w="19050">
          <a:solidFill>
            <a:schemeClr val="phClr"/>
          </a:solidFill>
          <a:prstDash val="solid"/>
        </a:ln>
        <a:ln w="25400">
          <a:solidFill>
            <a:schemeClr val="phClr"/>
          </a:solidFill>
          <a:prstDash val="solid"/>
        </a:ln>
      </a:lnStyleLst>
      <a:effectStyleLst>
        <a:effectStyle>
          <a:effectLst/>
        </a:effectStyle>
        <a:effectStyle>
          <a:effectLst/>
        </a:effectStyle>
        <a:effectStyle>
          <a:effectLst>
            <a:outerShdw blurRad="57150" dist="19050" dir="5400000">
              <a:srgbClr val="000000">
                <a:alpha val="16000"/>
              </a:srgbClr>
            </a:outerShdw>
          </a:effectLst>
        </a:effectStyle>
        <a:effectStyle>
          <a:effectLst>
            <a:outerShdw blurRad="19050" dist="9525" dir="5400000">
              <a:srgbClr val="000000">
                <a:alpha val="6000"/>
              </a:srgbClr>
            </a:outerShdw>
          </a:effectLst>
        </a:effectStyle>
        <a:effectStyle>
          <a:effectLst>
            <a:outerShdw blurRad="28575" dist="9525" dir="5400000">
              <a:srgbClr val="000000">
                <a:alpha val="8000"/>
              </a:srgbClr>
            </a:outerShdw>
          </a:effectLst>
        </a:effectStyle>
        <a:effectStyle>
          <a:effectLst>
            <a:outerShdw blurRad="57150" dist="19050" dir="5400000">
              <a:srgbClr val="000000">
                <a:alpha val="10000"/>
              </a:srgbClr>
            </a:outerShdw>
          </a:effectLst>
        </a:effectStyle>
        <a:effectStyle>
          <a:effectLst>
            <a:outerShdw blurRad="114300" dist="38100" dir="5400000">
              <a:srgbClr val="000000">
                <a:alpha val="12000"/>
              </a:srgbClr>
            </a:outerShdw>
          </a:effectLst>
        </a:effectStyle>
        <a:effectStyle>
          <a:effectLst>
            <a:outerShdw blurRad="171450" dist="57150" dir="5400000">
              <a:srgbClr val="000000">
                <a:alpha val="16000"/>
              </a:srgbClr>
            </a:outerShdw>
          </a:effectLst>
        </a:effectStyle>
        <a:effectStyle>
          <a:effectLst>
            <a:outerShdw blurRad="266700" dist="95250" dir="5400000">
              <a:srgbClr val="000000">
                <a:alpha val="24000"/>
              </a:srgbClr>
            </a:outerShdw>
          </a:effectLst>
        </a:effectStyle>
      </a:effectStyleLst>
      <a:bgFillStyleLst>
        <a:solidFill>
          <a:schemeClr val="phClr"/>
        </a:solidFill>
        <a:solidFill>
          <a:schemeClr val="phClr">
            <a:tint val="95000"/>
            <a:satMod val="170000"/>
          </a:schemeClr>
        </a:solidFill>
        <a:gradFill>
          <a:gsLst>
            <a:gs pos="0">
              <a:schemeClr val="phClr">
                <a:tint val="93000"/>
                <a:shade val="98000"/>
                <a:lumMod val="102000"/>
                <a:satMod val="150000"/>
              </a:schemeClr>
            </a:gs>
            <a:gs pos="50000">
              <a:schemeClr val="phClr">
                <a:tint val="98000"/>
                <a:shade val="90000"/>
                <a:lumMod val="103000"/>
                <a:satMod val="130000"/>
              </a:schemeClr>
            </a:gs>
            <a:gs pos="100000">
              <a:schemeClr val="phClr">
                <a:shade val="63000"/>
                <a:satMod val="120000"/>
              </a:schemeClr>
            </a:gs>
          </a:gsLst>
          <a:lin ang="5400000" scaled="0"/>
        </a:gradFill>
      </a:bgFillStyleLst>
    </a:fmtScheme>
  </a:themeElements>
</a:theme>
</file>

<file path=docProps/app.xml><?xml version="1.0" encoding="utf-8"?>
<ap:Properties xmlns:ap="http://schemas.openxmlformats.org/officeDocument/2006/extended-properties">
  <ap:Application>Walnut Exporter</ap:Application>
  <ap:PresentationFormat>Converted Presentation</ap:PresentationFormat>
  <ap:Slides>0</ap:Slides>
  <ap:Notes>0</ap:Notes>
  <ap:HiddenSlides>0</ap:HiddenSlides>
  <ap:SharedDoc>false</ap:SharedDoc>
  <ap:DocSecurity>0</ap:DocSecurity>
</ap:Properties>
</file>

<file path=docProps/core.xml><?xml version="1.0" encoding="utf-8"?>
<coreProperties xmlns:dc="http://purl.org/dc/elements/1.1/" xmlns:dcterms="http://purl.org/dc/terms/" xmlns:xsi="http://www.w3.org/2001/XMLSchema-instance" xmlns="http://schemas.openxmlformats.org/package/2006/metadata/core-properties">
  <dc:creator>Walnut Exporter</dc:creator>
  <lastModifiedBy>Walnut Exporter</lastModifiedBy>
  <dc:title>Presentation</dc:title>
  <dcterms:created xsi:type="dcterms:W3CDTF">2026-07-24T20:49:46.6260000Z</dcterms:created>
  <dcterms:modified xsi:type="dcterms:W3CDTF">2026-07-24T20:49:46.6260000Z</dcterms:modified>
</coreProperties>
</file>